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DM Serif Display" charset="1" panose="00000000000000000000"/>
      <p:regular r:id="rId14"/>
    </p:embeddedFont>
    <p:embeddedFont>
      <p:font typeface="DM Serif Display Italics" charset="1" panose="00000000000000000000"/>
      <p:regular r:id="rId15"/>
    </p:embeddedFont>
    <p:embeddedFont>
      <p:font typeface="Livvic" charset="1" panose="00000000000000000000"/>
      <p:regular r:id="rId16"/>
    </p:embeddedFont>
    <p:embeddedFont>
      <p:font typeface="Livvic Bold" charset="1" panose="00000000000000000000"/>
      <p:regular r:id="rId17"/>
    </p:embeddedFont>
    <p:embeddedFont>
      <p:font typeface="Livvic Italics" charset="1" panose="00000000000000000000"/>
      <p:regular r:id="rId18"/>
    </p:embeddedFont>
    <p:embeddedFont>
      <p:font typeface="Livvic Bold Italics" charset="1" panose="00000000000000000000"/>
      <p:regular r:id="rId19"/>
    </p:embeddedFont>
    <p:embeddedFont>
      <p:font typeface="Poppins Medium" charset="1" panose="00000600000000000000"/>
      <p:regular r:id="rId20"/>
    </p:embeddedFont>
    <p:embeddedFont>
      <p:font typeface="Poppins Medium Bold" charset="1" panose="00000700000000000000"/>
      <p:regular r:id="rId21"/>
    </p:embeddedFont>
    <p:embeddedFont>
      <p:font typeface="Poppins Medium Italics" charset="1" panose="00000600000000000000"/>
      <p:regular r:id="rId22"/>
    </p:embeddedFont>
    <p:embeddedFont>
      <p:font typeface="Poppins Medium Bold Italics" charset="1" panose="00000700000000000000"/>
      <p:regular r:id="rId23"/>
    </p:embeddedFont>
    <p:embeddedFont>
      <p:font typeface="Poppins ExtraBold" charset="1" panose="00000900000000000000"/>
      <p:regular r:id="rId24"/>
    </p:embeddedFont>
    <p:embeddedFont>
      <p:font typeface="Poppins ExtraBold Bold" charset="1" panose="00000A00000000000000"/>
      <p:regular r:id="rId25"/>
    </p:embeddedFont>
    <p:embeddedFont>
      <p:font typeface="Poppins ExtraBold Italics" charset="1" panose="00000900000000000000"/>
      <p:regular r:id="rId26"/>
    </p:embeddedFont>
    <p:embeddedFont>
      <p:font typeface="Poppins ExtraBold Bold Italics" charset="1" panose="00000A00000000000000"/>
      <p:regular r:id="rId27"/>
    </p:embeddedFont>
    <p:embeddedFont>
      <p:font typeface="Eczar SemiBold" charset="1" panose="02000603040300000004"/>
      <p:regular r:id="rId28"/>
    </p:embeddedFont>
    <p:embeddedFont>
      <p:font typeface="Eczar SemiBold Bold" charset="1" panose="02000603040300000004"/>
      <p:regular r:id="rId29"/>
    </p:embeddedFont>
    <p:embeddedFont>
      <p:font typeface="Alice" charset="1" panose="00000500000000000000"/>
      <p:regular r:id="rId30"/>
    </p:embeddedFont>
    <p:embeddedFont>
      <p:font typeface="Alice Bold" charset="1" panose="00000500000000000000"/>
      <p:regular r:id="rId31"/>
    </p:embeddedFont>
    <p:embeddedFont>
      <p:font typeface="Alice Italics" charset="1" panose="00000500000000000000"/>
      <p:regular r:id="rId32"/>
    </p:embeddedFont>
    <p:embeddedFont>
      <p:font typeface="Alice Bold Italics"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VAEj0V41o60.mp4" Type="http://schemas.openxmlformats.org/officeDocument/2006/relationships/video"/><Relationship Id="rId4" Target="../media/VAEj0V41o60.mp4" Type="http://schemas.microsoft.com/office/2007/relationships/media"/></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VAEj0V41o60.mp4" Type="http://schemas.openxmlformats.org/officeDocument/2006/relationships/video"/><Relationship Id="rId4" Target="../media/VAEj0V41o60.mp4" Type="http://schemas.microsoft.com/office/2007/relationships/media"/></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633" t="11204" r="7571" b="0"/>
          <a:stretch>
            <a:fillRect/>
          </a:stretch>
        </p:blipFill>
        <p:spPr>
          <a:xfrm>
            <a:off x="0" y="0"/>
            <a:ext cx="18288000" cy="10287000"/>
          </a:xfrm>
          <a:prstGeom prst="rect">
            <a:avLst/>
          </a:prstGeom>
        </p:spPr>
      </p:pic>
      <p:grpSp>
        <p:nvGrpSpPr>
          <p:cNvPr name="Group 3" id="3"/>
          <p:cNvGrpSpPr/>
          <p:nvPr/>
        </p:nvGrpSpPr>
        <p:grpSpPr>
          <a:xfrm rot="0">
            <a:off x="1402649" y="6886361"/>
            <a:ext cx="15480487" cy="2280616"/>
            <a:chOff x="0" y="0"/>
            <a:chExt cx="4077165" cy="600656"/>
          </a:xfrm>
        </p:grpSpPr>
        <p:sp>
          <p:nvSpPr>
            <p:cNvPr name="Freeform 4" id="4"/>
            <p:cNvSpPr/>
            <p:nvPr/>
          </p:nvSpPr>
          <p:spPr>
            <a:xfrm>
              <a:off x="0" y="0"/>
              <a:ext cx="4077165" cy="600656"/>
            </a:xfrm>
            <a:custGeom>
              <a:avLst/>
              <a:gdLst/>
              <a:ahLst/>
              <a:cxnLst/>
              <a:rect r="r" b="b" t="t" l="l"/>
              <a:pathLst>
                <a:path h="600656" w="4077165">
                  <a:moveTo>
                    <a:pt x="0" y="0"/>
                  </a:moveTo>
                  <a:lnTo>
                    <a:pt x="4077165" y="0"/>
                  </a:lnTo>
                  <a:lnTo>
                    <a:pt x="4077165" y="600656"/>
                  </a:lnTo>
                  <a:lnTo>
                    <a:pt x="0" y="600656"/>
                  </a:lnTo>
                  <a:close/>
                </a:path>
              </a:pathLst>
            </a:custGeom>
            <a:solidFill>
              <a:srgbClr val="BC1823"/>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240"/>
                </a:lnSpc>
              </a:pPr>
            </a:p>
          </p:txBody>
        </p:sp>
      </p:grpSp>
      <p:grpSp>
        <p:nvGrpSpPr>
          <p:cNvPr name="Group 6" id="6"/>
          <p:cNvGrpSpPr/>
          <p:nvPr/>
        </p:nvGrpSpPr>
        <p:grpSpPr>
          <a:xfrm rot="0">
            <a:off x="4582076" y="8786332"/>
            <a:ext cx="9123848" cy="700708"/>
            <a:chOff x="0" y="0"/>
            <a:chExt cx="2402989" cy="184549"/>
          </a:xfrm>
        </p:grpSpPr>
        <p:sp>
          <p:nvSpPr>
            <p:cNvPr name="Freeform 7" id="7"/>
            <p:cNvSpPr/>
            <p:nvPr/>
          </p:nvSpPr>
          <p:spPr>
            <a:xfrm>
              <a:off x="0" y="0"/>
              <a:ext cx="2402989" cy="184549"/>
            </a:xfrm>
            <a:custGeom>
              <a:avLst/>
              <a:gdLst/>
              <a:ahLst/>
              <a:cxnLst/>
              <a:rect r="r" b="b" t="t" l="l"/>
              <a:pathLst>
                <a:path h="184549" w="2402989">
                  <a:moveTo>
                    <a:pt x="0" y="0"/>
                  </a:moveTo>
                  <a:lnTo>
                    <a:pt x="2402989" y="0"/>
                  </a:lnTo>
                  <a:lnTo>
                    <a:pt x="2402989" y="184549"/>
                  </a:lnTo>
                  <a:lnTo>
                    <a:pt x="0" y="184549"/>
                  </a:lnTo>
                  <a:close/>
                </a:path>
              </a:pathLst>
            </a:custGeom>
            <a:solidFill>
              <a:srgbClr val="EBEBE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240"/>
                </a:lnSpc>
              </a:pPr>
            </a:p>
          </p:txBody>
        </p:sp>
      </p:grpSp>
      <p:sp>
        <p:nvSpPr>
          <p:cNvPr name="TextBox 9" id="9"/>
          <p:cNvSpPr txBox="true"/>
          <p:nvPr/>
        </p:nvSpPr>
        <p:spPr>
          <a:xfrm rot="0">
            <a:off x="1402649" y="7402780"/>
            <a:ext cx="15224830" cy="2107567"/>
          </a:xfrm>
          <a:prstGeom prst="rect">
            <a:avLst/>
          </a:prstGeom>
        </p:spPr>
        <p:txBody>
          <a:bodyPr anchor="t" rtlCol="false" tIns="0" lIns="0" bIns="0" rIns="0">
            <a:spAutoFit/>
          </a:bodyPr>
          <a:lstStyle/>
          <a:p>
            <a:pPr algn="ctr">
              <a:lnSpc>
                <a:spcPts val="8119"/>
              </a:lnSpc>
            </a:pPr>
            <a:r>
              <a:rPr lang="en-US" sz="5799">
                <a:solidFill>
                  <a:srgbClr val="FAFAFA"/>
                </a:solidFill>
                <a:latin typeface="Poppins ExtraBold Bold"/>
              </a:rPr>
              <a:t>EVERYTHING THAT CAN BE AUTOMATED</a:t>
            </a:r>
          </a:p>
          <a:p>
            <a:pPr algn="ctr">
              <a:lnSpc>
                <a:spcPts val="8399"/>
              </a:lnSpc>
              <a:spcBef>
                <a:spcPct val="0"/>
              </a:spcBef>
            </a:pPr>
            <a:r>
              <a:rPr lang="en-US" sz="5999">
                <a:solidFill>
                  <a:srgbClr val="FAFAFA"/>
                </a:solidFill>
                <a:latin typeface="Poppins ExtraBold"/>
              </a:rPr>
              <a:t>WILL BE AUTOMATED!</a:t>
            </a:r>
          </a:p>
        </p:txBody>
      </p:sp>
      <p:sp>
        <p:nvSpPr>
          <p:cNvPr name="TextBox 10" id="10"/>
          <p:cNvSpPr txBox="true"/>
          <p:nvPr/>
        </p:nvSpPr>
        <p:spPr>
          <a:xfrm rot="0">
            <a:off x="681026" y="866775"/>
            <a:ext cx="16925949" cy="3133725"/>
          </a:xfrm>
          <a:prstGeom prst="rect">
            <a:avLst/>
          </a:prstGeom>
        </p:spPr>
        <p:txBody>
          <a:bodyPr anchor="t" rtlCol="false" tIns="0" lIns="0" bIns="0" rIns="0">
            <a:spAutoFit/>
          </a:bodyPr>
          <a:lstStyle/>
          <a:p>
            <a:pPr algn="ctr">
              <a:lnSpc>
                <a:spcPts val="12599"/>
              </a:lnSpc>
            </a:pPr>
            <a:r>
              <a:rPr lang="en-US" sz="9000">
                <a:solidFill>
                  <a:srgbClr val="FAFAFA"/>
                </a:solidFill>
                <a:latin typeface="Eczar SemiBold"/>
              </a:rPr>
              <a:t>ROAD ACCIDENT RESOLUTION USING CONNECTED CAR TECH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743685" y="5183677"/>
            <a:ext cx="5734567" cy="511630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426821" y="5143500"/>
            <a:ext cx="4749746" cy="4749746"/>
          </a:xfrm>
          <a:prstGeom prst="rect">
            <a:avLst/>
          </a:prstGeom>
        </p:spPr>
      </p:pic>
      <p:sp>
        <p:nvSpPr>
          <p:cNvPr name="TextBox 4" id="4"/>
          <p:cNvSpPr txBox="true"/>
          <p:nvPr/>
        </p:nvSpPr>
        <p:spPr>
          <a:xfrm rot="0">
            <a:off x="3855057" y="598858"/>
            <a:ext cx="11143528" cy="904874"/>
          </a:xfrm>
          <a:prstGeom prst="rect">
            <a:avLst/>
          </a:prstGeom>
        </p:spPr>
        <p:txBody>
          <a:bodyPr anchor="t" rtlCol="false" tIns="0" lIns="0" bIns="0" rIns="0">
            <a:spAutoFit/>
          </a:bodyPr>
          <a:lstStyle/>
          <a:p>
            <a:pPr algn="ctr">
              <a:lnSpc>
                <a:spcPts val="6599"/>
              </a:lnSpc>
            </a:pPr>
            <a:r>
              <a:rPr lang="en-US" sz="5999">
                <a:solidFill>
                  <a:srgbClr val="D1DEE2"/>
                </a:solidFill>
                <a:latin typeface="Poppins Medium Bold"/>
              </a:rPr>
              <a:t>ENABLING TECHNOLOGY</a:t>
            </a:r>
          </a:p>
        </p:txBody>
      </p:sp>
      <p:sp>
        <p:nvSpPr>
          <p:cNvPr name="TextBox 5" id="5"/>
          <p:cNvSpPr txBox="true"/>
          <p:nvPr/>
        </p:nvSpPr>
        <p:spPr>
          <a:xfrm rot="0">
            <a:off x="750502" y="2083778"/>
            <a:ext cx="6209109" cy="679450"/>
          </a:xfrm>
          <a:prstGeom prst="rect">
            <a:avLst/>
          </a:prstGeom>
        </p:spPr>
        <p:txBody>
          <a:bodyPr anchor="t" rtlCol="false" tIns="0" lIns="0" bIns="0" rIns="0">
            <a:spAutoFit/>
          </a:bodyPr>
          <a:lstStyle/>
          <a:p>
            <a:pPr algn="ctr">
              <a:lnSpc>
                <a:spcPts val="5599"/>
              </a:lnSpc>
              <a:spcBef>
                <a:spcPct val="0"/>
              </a:spcBef>
            </a:pPr>
            <a:r>
              <a:rPr lang="en-US" sz="3999">
                <a:solidFill>
                  <a:srgbClr val="FFBD59"/>
                </a:solidFill>
                <a:latin typeface="DM Sans"/>
              </a:rPr>
              <a:t>1. The OBD-II port/Reader</a:t>
            </a:r>
          </a:p>
        </p:txBody>
      </p:sp>
      <p:sp>
        <p:nvSpPr>
          <p:cNvPr name="TextBox 6" id="6"/>
          <p:cNvSpPr txBox="true"/>
          <p:nvPr/>
        </p:nvSpPr>
        <p:spPr>
          <a:xfrm rot="0">
            <a:off x="1289018" y="3015152"/>
            <a:ext cx="14993096" cy="1844675"/>
          </a:xfrm>
          <a:prstGeom prst="rect">
            <a:avLst/>
          </a:prstGeom>
        </p:spPr>
        <p:txBody>
          <a:bodyPr anchor="t" rtlCol="false" tIns="0" lIns="0" bIns="0" rIns="0">
            <a:spAutoFit/>
          </a:bodyPr>
          <a:lstStyle/>
          <a:p>
            <a:pPr algn="ctr">
              <a:lnSpc>
                <a:spcPts val="4900"/>
              </a:lnSpc>
            </a:pPr>
            <a:r>
              <a:rPr lang="en-US" sz="3500">
                <a:solidFill>
                  <a:srgbClr val="FAFAFA"/>
                </a:solidFill>
                <a:latin typeface="DM Sans"/>
              </a:rPr>
              <a:t>An OBD reader (also called a diagnostic scanner or scan tool) is a vehicle diagnostic device that can be used to read the error memory and data that is recorded on your vehicle systems.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40" t="9448" r="0" b="11172"/>
          <a:stretch>
            <a:fillRect/>
          </a:stretch>
        </p:blipFill>
        <p:spPr>
          <a:xfrm flipH="false" flipV="false" rot="0">
            <a:off x="4193677" y="4891313"/>
            <a:ext cx="8176894" cy="5682426"/>
          </a:xfrm>
          <a:prstGeom prst="rect">
            <a:avLst/>
          </a:prstGeom>
        </p:spPr>
      </p:pic>
      <p:sp>
        <p:nvSpPr>
          <p:cNvPr name="TextBox 3" id="3"/>
          <p:cNvSpPr txBox="true"/>
          <p:nvPr/>
        </p:nvSpPr>
        <p:spPr>
          <a:xfrm rot="0">
            <a:off x="3855057" y="598858"/>
            <a:ext cx="11143528" cy="904874"/>
          </a:xfrm>
          <a:prstGeom prst="rect">
            <a:avLst/>
          </a:prstGeom>
        </p:spPr>
        <p:txBody>
          <a:bodyPr anchor="t" rtlCol="false" tIns="0" lIns="0" bIns="0" rIns="0">
            <a:spAutoFit/>
          </a:bodyPr>
          <a:lstStyle/>
          <a:p>
            <a:pPr algn="ctr">
              <a:lnSpc>
                <a:spcPts val="6599"/>
              </a:lnSpc>
            </a:pPr>
            <a:r>
              <a:rPr lang="en-US" sz="5999">
                <a:solidFill>
                  <a:srgbClr val="D1DEE2"/>
                </a:solidFill>
                <a:latin typeface="Poppins Medium Bold"/>
              </a:rPr>
              <a:t>ENABLING TECHNOLOGY</a:t>
            </a:r>
          </a:p>
        </p:txBody>
      </p:sp>
      <p:sp>
        <p:nvSpPr>
          <p:cNvPr name="TextBox 4" id="4"/>
          <p:cNvSpPr txBox="true"/>
          <p:nvPr/>
        </p:nvSpPr>
        <p:spPr>
          <a:xfrm rot="0">
            <a:off x="1634137" y="2874761"/>
            <a:ext cx="15019727" cy="1844675"/>
          </a:xfrm>
          <a:prstGeom prst="rect">
            <a:avLst/>
          </a:prstGeom>
        </p:spPr>
        <p:txBody>
          <a:bodyPr anchor="t" rtlCol="false" tIns="0" lIns="0" bIns="0" rIns="0">
            <a:spAutoFit/>
          </a:bodyPr>
          <a:lstStyle/>
          <a:p>
            <a:pPr algn="l">
              <a:lnSpc>
                <a:spcPts val="4900"/>
              </a:lnSpc>
              <a:spcBef>
                <a:spcPct val="0"/>
              </a:spcBef>
            </a:pPr>
            <a:r>
              <a:rPr lang="en-US" sz="3500">
                <a:solidFill>
                  <a:srgbClr val="FFFFFF"/>
                </a:solidFill>
                <a:latin typeface="DM Sans"/>
              </a:rPr>
              <a:t>The term “Connected Cars” has been  </a:t>
            </a:r>
            <a:r>
              <a:rPr lang="en-US" sz="3500">
                <a:solidFill>
                  <a:srgbClr val="FFFFFF"/>
                </a:solidFill>
                <a:latin typeface="DM Sans"/>
              </a:rPr>
              <a:t>made possible due to the arrival of this technology. IoT refers to the system over which devices can connect with other smart systems on the same network.</a:t>
            </a:r>
          </a:p>
        </p:txBody>
      </p:sp>
      <p:sp>
        <p:nvSpPr>
          <p:cNvPr name="TextBox 5" id="5"/>
          <p:cNvSpPr txBox="true"/>
          <p:nvPr/>
        </p:nvSpPr>
        <p:spPr>
          <a:xfrm rot="0">
            <a:off x="1692981" y="2271511"/>
            <a:ext cx="6211689" cy="679450"/>
          </a:xfrm>
          <a:prstGeom prst="rect">
            <a:avLst/>
          </a:prstGeom>
        </p:spPr>
        <p:txBody>
          <a:bodyPr anchor="t" rtlCol="false" tIns="0" lIns="0" bIns="0" rIns="0">
            <a:spAutoFit/>
          </a:bodyPr>
          <a:lstStyle/>
          <a:p>
            <a:pPr algn="ctr">
              <a:lnSpc>
                <a:spcPts val="5599"/>
              </a:lnSpc>
              <a:spcBef>
                <a:spcPct val="0"/>
              </a:spcBef>
            </a:pPr>
            <a:r>
              <a:rPr lang="en-US" sz="3999">
                <a:solidFill>
                  <a:srgbClr val="FFBD59"/>
                </a:solidFill>
                <a:latin typeface="DM Sans"/>
              </a:rPr>
              <a:t>2. Internet of Things [IoT]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3855057" y="598858"/>
            <a:ext cx="11143528" cy="904874"/>
          </a:xfrm>
          <a:prstGeom prst="rect">
            <a:avLst/>
          </a:prstGeom>
        </p:spPr>
        <p:txBody>
          <a:bodyPr anchor="t" rtlCol="false" tIns="0" lIns="0" bIns="0" rIns="0">
            <a:spAutoFit/>
          </a:bodyPr>
          <a:lstStyle/>
          <a:p>
            <a:pPr algn="ctr">
              <a:lnSpc>
                <a:spcPts val="6599"/>
              </a:lnSpc>
            </a:pPr>
            <a:r>
              <a:rPr lang="en-US" sz="5999">
                <a:solidFill>
                  <a:srgbClr val="D1DEE2"/>
                </a:solidFill>
                <a:latin typeface="Poppins Medium Bold"/>
              </a:rPr>
              <a:t>ENABLING TECHNOLOGY</a:t>
            </a:r>
          </a:p>
        </p:txBody>
      </p:sp>
      <p:sp>
        <p:nvSpPr>
          <p:cNvPr name="TextBox 3" id="3"/>
          <p:cNvSpPr txBox="true"/>
          <p:nvPr/>
        </p:nvSpPr>
        <p:spPr>
          <a:xfrm rot="0">
            <a:off x="1570099" y="1944278"/>
            <a:ext cx="4569916" cy="679450"/>
          </a:xfrm>
          <a:prstGeom prst="rect">
            <a:avLst/>
          </a:prstGeom>
        </p:spPr>
        <p:txBody>
          <a:bodyPr anchor="t" rtlCol="false" tIns="0" lIns="0" bIns="0" rIns="0">
            <a:spAutoFit/>
          </a:bodyPr>
          <a:lstStyle/>
          <a:p>
            <a:pPr algn="ctr">
              <a:lnSpc>
                <a:spcPts val="5599"/>
              </a:lnSpc>
              <a:spcBef>
                <a:spcPct val="0"/>
              </a:spcBef>
            </a:pPr>
            <a:r>
              <a:rPr lang="en-US" sz="3999">
                <a:solidFill>
                  <a:srgbClr val="FFBD59"/>
                </a:solidFill>
                <a:latin typeface="DM Sans"/>
              </a:rPr>
              <a:t>3. Embedded e-sim</a:t>
            </a:r>
          </a:p>
        </p:txBody>
      </p:sp>
      <p:sp>
        <p:nvSpPr>
          <p:cNvPr name="TextBox 4" id="4"/>
          <p:cNvSpPr txBox="true"/>
          <p:nvPr/>
        </p:nvSpPr>
        <p:spPr>
          <a:xfrm rot="0">
            <a:off x="1285091" y="3532515"/>
            <a:ext cx="16283460" cy="3702050"/>
          </a:xfrm>
          <a:prstGeom prst="rect">
            <a:avLst/>
          </a:prstGeom>
        </p:spPr>
        <p:txBody>
          <a:bodyPr anchor="t" rtlCol="false" tIns="0" lIns="0" bIns="0" rIns="0">
            <a:spAutoFit/>
          </a:bodyPr>
          <a:lstStyle/>
          <a:p>
            <a:pPr>
              <a:lnSpc>
                <a:spcPts val="4900"/>
              </a:lnSpc>
            </a:pPr>
            <a:r>
              <a:rPr lang="en-US" sz="3500">
                <a:solidFill>
                  <a:srgbClr val="FAFAFA"/>
                </a:solidFill>
                <a:latin typeface="DM Sans"/>
              </a:rPr>
              <a:t>With the adoption of connected car tech in the automotive industry, manufacturers are providing electronic sim cards in almost every cars which enables the car to be connected to the internet.These electronic sim cards enable the car’s crucial sensors and systems to be connected with each other on the same network making it possible for these sensors/systems to exchange information and provides internetaccess to the peripheral devices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079507" y="4884280"/>
            <a:ext cx="6694627" cy="5888658"/>
          </a:xfrm>
          <a:prstGeom prst="rect">
            <a:avLst/>
          </a:prstGeom>
        </p:spPr>
      </p:pic>
      <p:sp>
        <p:nvSpPr>
          <p:cNvPr name="TextBox 3" id="3"/>
          <p:cNvSpPr txBox="true"/>
          <p:nvPr/>
        </p:nvSpPr>
        <p:spPr>
          <a:xfrm rot="0">
            <a:off x="3855057" y="598858"/>
            <a:ext cx="11143528" cy="904874"/>
          </a:xfrm>
          <a:prstGeom prst="rect">
            <a:avLst/>
          </a:prstGeom>
        </p:spPr>
        <p:txBody>
          <a:bodyPr anchor="t" rtlCol="false" tIns="0" lIns="0" bIns="0" rIns="0">
            <a:spAutoFit/>
          </a:bodyPr>
          <a:lstStyle/>
          <a:p>
            <a:pPr algn="ctr">
              <a:lnSpc>
                <a:spcPts val="6599"/>
              </a:lnSpc>
            </a:pPr>
            <a:r>
              <a:rPr lang="en-US" sz="5999">
                <a:solidFill>
                  <a:srgbClr val="D1DEE2"/>
                </a:solidFill>
                <a:latin typeface="Poppins Medium Bold"/>
              </a:rPr>
              <a:t>ENABLING TECHNOLOGY</a:t>
            </a:r>
          </a:p>
        </p:txBody>
      </p:sp>
      <p:sp>
        <p:nvSpPr>
          <p:cNvPr name="TextBox 4" id="4"/>
          <p:cNvSpPr txBox="true"/>
          <p:nvPr/>
        </p:nvSpPr>
        <p:spPr>
          <a:xfrm rot="0">
            <a:off x="797591" y="3129361"/>
            <a:ext cx="15689201" cy="1267255"/>
          </a:xfrm>
          <a:prstGeom prst="rect">
            <a:avLst/>
          </a:prstGeom>
        </p:spPr>
        <p:txBody>
          <a:bodyPr anchor="t" rtlCol="false" tIns="0" lIns="0" bIns="0" rIns="0">
            <a:spAutoFit/>
          </a:bodyPr>
          <a:lstStyle/>
          <a:p>
            <a:pPr algn="l">
              <a:lnSpc>
                <a:spcPts val="5118"/>
              </a:lnSpc>
              <a:spcBef>
                <a:spcPct val="0"/>
              </a:spcBef>
            </a:pPr>
            <a:r>
              <a:rPr lang="en-US" sz="3656">
                <a:solidFill>
                  <a:srgbClr val="FFFFFF"/>
                </a:solidFill>
                <a:latin typeface="DM Sans"/>
              </a:rPr>
              <a:t>-Delivering computing services such as servers, databases, networking, software, analytics etc. over the internet is called Cloud Computing</a:t>
            </a:r>
          </a:p>
        </p:txBody>
      </p:sp>
      <p:sp>
        <p:nvSpPr>
          <p:cNvPr name="TextBox 5" id="5"/>
          <p:cNvSpPr txBox="true"/>
          <p:nvPr/>
        </p:nvSpPr>
        <p:spPr>
          <a:xfrm rot="0">
            <a:off x="1028700" y="1769703"/>
            <a:ext cx="4746724" cy="679450"/>
          </a:xfrm>
          <a:prstGeom prst="rect">
            <a:avLst/>
          </a:prstGeom>
        </p:spPr>
        <p:txBody>
          <a:bodyPr anchor="t" rtlCol="false" tIns="0" lIns="0" bIns="0" rIns="0">
            <a:spAutoFit/>
          </a:bodyPr>
          <a:lstStyle/>
          <a:p>
            <a:pPr algn="ctr">
              <a:lnSpc>
                <a:spcPts val="5599"/>
              </a:lnSpc>
              <a:spcBef>
                <a:spcPct val="0"/>
              </a:spcBef>
            </a:pPr>
            <a:r>
              <a:rPr lang="en-US" sz="3999">
                <a:solidFill>
                  <a:srgbClr val="FFBD59"/>
                </a:solidFill>
                <a:latin typeface="DM Sans"/>
              </a:rPr>
              <a:t>4. Cloud Computing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352363" y="4721074"/>
            <a:ext cx="10148917" cy="5934622"/>
          </a:xfrm>
          <a:prstGeom prst="rect">
            <a:avLst/>
          </a:prstGeom>
        </p:spPr>
      </p:pic>
      <p:sp>
        <p:nvSpPr>
          <p:cNvPr name="TextBox 3" id="3"/>
          <p:cNvSpPr txBox="true"/>
          <p:nvPr/>
        </p:nvSpPr>
        <p:spPr>
          <a:xfrm rot="0">
            <a:off x="3855057" y="598858"/>
            <a:ext cx="11143528" cy="904874"/>
          </a:xfrm>
          <a:prstGeom prst="rect">
            <a:avLst/>
          </a:prstGeom>
        </p:spPr>
        <p:txBody>
          <a:bodyPr anchor="t" rtlCol="false" tIns="0" lIns="0" bIns="0" rIns="0">
            <a:spAutoFit/>
          </a:bodyPr>
          <a:lstStyle/>
          <a:p>
            <a:pPr algn="ctr">
              <a:lnSpc>
                <a:spcPts val="6599"/>
              </a:lnSpc>
            </a:pPr>
            <a:r>
              <a:rPr lang="en-US" sz="5999">
                <a:solidFill>
                  <a:srgbClr val="D1DEE2"/>
                </a:solidFill>
                <a:latin typeface="Poppins Medium Bold"/>
              </a:rPr>
              <a:t>ENABLING TECHNOLOGY</a:t>
            </a:r>
          </a:p>
        </p:txBody>
      </p:sp>
      <p:sp>
        <p:nvSpPr>
          <p:cNvPr name="TextBox 4" id="4"/>
          <p:cNvSpPr txBox="true"/>
          <p:nvPr/>
        </p:nvSpPr>
        <p:spPr>
          <a:xfrm rot="0">
            <a:off x="1570099" y="1873729"/>
            <a:ext cx="6488906" cy="679450"/>
          </a:xfrm>
          <a:prstGeom prst="rect">
            <a:avLst/>
          </a:prstGeom>
        </p:spPr>
        <p:txBody>
          <a:bodyPr anchor="t" rtlCol="false" tIns="0" lIns="0" bIns="0" rIns="0">
            <a:spAutoFit/>
          </a:bodyPr>
          <a:lstStyle/>
          <a:p>
            <a:pPr algn="ctr">
              <a:lnSpc>
                <a:spcPts val="5599"/>
              </a:lnSpc>
              <a:spcBef>
                <a:spcPct val="0"/>
              </a:spcBef>
            </a:pPr>
            <a:r>
              <a:rPr lang="en-US" sz="3999">
                <a:solidFill>
                  <a:srgbClr val="FFBD59"/>
                </a:solidFill>
                <a:latin typeface="DM Sans"/>
              </a:rPr>
              <a:t>5. Smart Sensors/Actuators</a:t>
            </a:r>
          </a:p>
        </p:txBody>
      </p:sp>
      <p:sp>
        <p:nvSpPr>
          <p:cNvPr name="TextBox 5" id="5"/>
          <p:cNvSpPr txBox="true"/>
          <p:nvPr/>
        </p:nvSpPr>
        <p:spPr>
          <a:xfrm rot="0">
            <a:off x="1835882" y="3335843"/>
            <a:ext cx="14061367" cy="1807657"/>
          </a:xfrm>
          <a:prstGeom prst="rect">
            <a:avLst/>
          </a:prstGeom>
        </p:spPr>
        <p:txBody>
          <a:bodyPr anchor="t" rtlCol="false" tIns="0" lIns="0" bIns="0" rIns="0">
            <a:spAutoFit/>
          </a:bodyPr>
          <a:lstStyle/>
          <a:p>
            <a:pPr algn="just">
              <a:lnSpc>
                <a:spcPts val="4840"/>
              </a:lnSpc>
            </a:pPr>
            <a:r>
              <a:rPr lang="en-US" sz="3457">
                <a:solidFill>
                  <a:srgbClr val="FAFAFA"/>
                </a:solidFill>
                <a:latin typeface="DM Sans"/>
              </a:rPr>
              <a:t> Automotive sensors can sense a lot more data, monitor various aspects of the vehicle and can send the information collected to the ECU.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62673" y="5498100"/>
            <a:ext cx="11935912" cy="4309541"/>
          </a:xfrm>
          <a:prstGeom prst="rect">
            <a:avLst/>
          </a:prstGeom>
        </p:spPr>
      </p:pic>
      <p:sp>
        <p:nvSpPr>
          <p:cNvPr name="TextBox 3" id="3"/>
          <p:cNvSpPr txBox="true"/>
          <p:nvPr/>
        </p:nvSpPr>
        <p:spPr>
          <a:xfrm rot="0">
            <a:off x="3855057" y="598858"/>
            <a:ext cx="11143528" cy="904874"/>
          </a:xfrm>
          <a:prstGeom prst="rect">
            <a:avLst/>
          </a:prstGeom>
        </p:spPr>
        <p:txBody>
          <a:bodyPr anchor="t" rtlCol="false" tIns="0" lIns="0" bIns="0" rIns="0">
            <a:spAutoFit/>
          </a:bodyPr>
          <a:lstStyle/>
          <a:p>
            <a:pPr algn="ctr">
              <a:lnSpc>
                <a:spcPts val="6599"/>
              </a:lnSpc>
            </a:pPr>
            <a:r>
              <a:rPr lang="en-US" sz="5999">
                <a:solidFill>
                  <a:srgbClr val="D1DEE2"/>
                </a:solidFill>
                <a:latin typeface="Poppins Medium Bold"/>
              </a:rPr>
              <a:t>ENABLING TECHNOLOGY</a:t>
            </a:r>
          </a:p>
        </p:txBody>
      </p:sp>
      <p:sp>
        <p:nvSpPr>
          <p:cNvPr name="TextBox 4" id="4"/>
          <p:cNvSpPr txBox="true"/>
          <p:nvPr/>
        </p:nvSpPr>
        <p:spPr>
          <a:xfrm rot="0">
            <a:off x="1299399" y="3584124"/>
            <a:ext cx="15689201" cy="1913976"/>
          </a:xfrm>
          <a:prstGeom prst="rect">
            <a:avLst/>
          </a:prstGeom>
        </p:spPr>
        <p:txBody>
          <a:bodyPr anchor="t" rtlCol="false" tIns="0" lIns="0" bIns="0" rIns="0">
            <a:spAutoFit/>
          </a:bodyPr>
          <a:lstStyle/>
          <a:p>
            <a:pPr algn="l">
              <a:lnSpc>
                <a:spcPts val="5118"/>
              </a:lnSpc>
              <a:spcBef>
                <a:spcPct val="0"/>
              </a:spcBef>
            </a:pPr>
            <a:r>
              <a:rPr lang="en-US" sz="3656">
                <a:solidFill>
                  <a:srgbClr val="FFFFFF"/>
                </a:solidFill>
                <a:latin typeface="DM Sans"/>
              </a:rPr>
              <a:t>This technology enables the computer systems to learn and adapt to situations without the help of any pre-requisite set of instructions by using algorithms and statistical models</a:t>
            </a:r>
          </a:p>
        </p:txBody>
      </p:sp>
      <p:sp>
        <p:nvSpPr>
          <p:cNvPr name="TextBox 5" id="5"/>
          <p:cNvSpPr txBox="true"/>
          <p:nvPr/>
        </p:nvSpPr>
        <p:spPr>
          <a:xfrm rot="0">
            <a:off x="1028700" y="2199824"/>
            <a:ext cx="4844256" cy="679450"/>
          </a:xfrm>
          <a:prstGeom prst="rect">
            <a:avLst/>
          </a:prstGeom>
        </p:spPr>
        <p:txBody>
          <a:bodyPr anchor="t" rtlCol="false" tIns="0" lIns="0" bIns="0" rIns="0">
            <a:spAutoFit/>
          </a:bodyPr>
          <a:lstStyle/>
          <a:p>
            <a:pPr algn="ctr">
              <a:lnSpc>
                <a:spcPts val="5599"/>
              </a:lnSpc>
              <a:spcBef>
                <a:spcPct val="0"/>
              </a:spcBef>
            </a:pPr>
            <a:r>
              <a:rPr lang="en-US" sz="3999">
                <a:solidFill>
                  <a:srgbClr val="FFBD59"/>
                </a:solidFill>
                <a:latin typeface="DM Sans"/>
              </a:rPr>
              <a:t>6. Machine Learning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855057" y="4740358"/>
            <a:ext cx="6228819" cy="419422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778816" y="4596096"/>
            <a:ext cx="5306577" cy="4338485"/>
          </a:xfrm>
          <a:prstGeom prst="rect">
            <a:avLst/>
          </a:prstGeom>
        </p:spPr>
      </p:pic>
      <p:sp>
        <p:nvSpPr>
          <p:cNvPr name="TextBox 4" id="4"/>
          <p:cNvSpPr txBox="true"/>
          <p:nvPr/>
        </p:nvSpPr>
        <p:spPr>
          <a:xfrm rot="0">
            <a:off x="3855057" y="598858"/>
            <a:ext cx="11143528" cy="904874"/>
          </a:xfrm>
          <a:prstGeom prst="rect">
            <a:avLst/>
          </a:prstGeom>
        </p:spPr>
        <p:txBody>
          <a:bodyPr anchor="t" rtlCol="false" tIns="0" lIns="0" bIns="0" rIns="0">
            <a:spAutoFit/>
          </a:bodyPr>
          <a:lstStyle/>
          <a:p>
            <a:pPr algn="ctr">
              <a:lnSpc>
                <a:spcPts val="6599"/>
              </a:lnSpc>
            </a:pPr>
            <a:r>
              <a:rPr lang="en-US" sz="5999">
                <a:solidFill>
                  <a:srgbClr val="D1DEE2"/>
                </a:solidFill>
                <a:latin typeface="Poppins Medium Bold"/>
              </a:rPr>
              <a:t>ENABLING TECHNOLOGY</a:t>
            </a:r>
          </a:p>
        </p:txBody>
      </p:sp>
      <p:sp>
        <p:nvSpPr>
          <p:cNvPr name="TextBox 5" id="5"/>
          <p:cNvSpPr txBox="true"/>
          <p:nvPr/>
        </p:nvSpPr>
        <p:spPr>
          <a:xfrm rot="0">
            <a:off x="1548171" y="1873729"/>
            <a:ext cx="6532761" cy="679450"/>
          </a:xfrm>
          <a:prstGeom prst="rect">
            <a:avLst/>
          </a:prstGeom>
        </p:spPr>
        <p:txBody>
          <a:bodyPr anchor="t" rtlCol="false" tIns="0" lIns="0" bIns="0" rIns="0">
            <a:spAutoFit/>
          </a:bodyPr>
          <a:lstStyle/>
          <a:p>
            <a:pPr algn="ctr">
              <a:lnSpc>
                <a:spcPts val="5599"/>
              </a:lnSpc>
              <a:spcBef>
                <a:spcPct val="0"/>
              </a:spcBef>
            </a:pPr>
            <a:r>
              <a:rPr lang="en-US" sz="3999">
                <a:solidFill>
                  <a:srgbClr val="FFBD59"/>
                </a:solidFill>
                <a:latin typeface="DM Sans"/>
              </a:rPr>
              <a:t>7. Simulation Technologies </a:t>
            </a:r>
          </a:p>
        </p:txBody>
      </p:sp>
      <p:sp>
        <p:nvSpPr>
          <p:cNvPr name="TextBox 6" id="6"/>
          <p:cNvSpPr txBox="true"/>
          <p:nvPr/>
        </p:nvSpPr>
        <p:spPr>
          <a:xfrm rot="0">
            <a:off x="1620821" y="2932701"/>
            <a:ext cx="14061367" cy="1807657"/>
          </a:xfrm>
          <a:prstGeom prst="rect">
            <a:avLst/>
          </a:prstGeom>
        </p:spPr>
        <p:txBody>
          <a:bodyPr anchor="t" rtlCol="false" tIns="0" lIns="0" bIns="0" rIns="0">
            <a:spAutoFit/>
          </a:bodyPr>
          <a:lstStyle/>
          <a:p>
            <a:pPr algn="just">
              <a:lnSpc>
                <a:spcPts val="4840"/>
              </a:lnSpc>
            </a:pPr>
            <a:r>
              <a:rPr lang="en-US" sz="3457">
                <a:solidFill>
                  <a:srgbClr val="FAFAFA"/>
                </a:solidFill>
                <a:latin typeface="DM Sans"/>
              </a:rPr>
              <a:t> It is a computer based vision projection system which created a 3D visual projection of objects based on data received by multiple sensors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3855057" y="598858"/>
            <a:ext cx="11143528" cy="904874"/>
          </a:xfrm>
          <a:prstGeom prst="rect">
            <a:avLst/>
          </a:prstGeom>
        </p:spPr>
        <p:txBody>
          <a:bodyPr anchor="t" rtlCol="false" tIns="0" lIns="0" bIns="0" rIns="0">
            <a:spAutoFit/>
          </a:bodyPr>
          <a:lstStyle/>
          <a:p>
            <a:pPr algn="ctr">
              <a:lnSpc>
                <a:spcPts val="6599"/>
              </a:lnSpc>
            </a:pPr>
            <a:r>
              <a:rPr lang="en-US" sz="5999">
                <a:solidFill>
                  <a:srgbClr val="D1DEE2"/>
                </a:solidFill>
                <a:latin typeface="Poppins Medium Bold"/>
              </a:rPr>
              <a:t>ENABLING TECHNOLOGY</a:t>
            </a:r>
          </a:p>
        </p:txBody>
      </p:sp>
      <p:sp>
        <p:nvSpPr>
          <p:cNvPr name="TextBox 3" id="3"/>
          <p:cNvSpPr txBox="true"/>
          <p:nvPr/>
        </p:nvSpPr>
        <p:spPr>
          <a:xfrm rot="0">
            <a:off x="1299399" y="3223932"/>
            <a:ext cx="15689201" cy="3854140"/>
          </a:xfrm>
          <a:prstGeom prst="rect">
            <a:avLst/>
          </a:prstGeom>
        </p:spPr>
        <p:txBody>
          <a:bodyPr anchor="t" rtlCol="false" tIns="0" lIns="0" bIns="0" rIns="0">
            <a:spAutoFit/>
          </a:bodyPr>
          <a:lstStyle/>
          <a:p>
            <a:pPr algn="l">
              <a:lnSpc>
                <a:spcPts val="5118"/>
              </a:lnSpc>
              <a:spcBef>
                <a:spcPct val="0"/>
              </a:spcBef>
            </a:pPr>
            <a:r>
              <a:rPr lang="en-US" sz="3656">
                <a:solidFill>
                  <a:srgbClr val="FFFFFF"/>
                </a:solidFill>
                <a:latin typeface="DM Sans"/>
              </a:rPr>
              <a:t>Every generation of mobile network that arrive opens a wide range of possibilities for enhanced connectivity of peripherals.With the help of these upcoming generations of mobile networks, communication between end to end devices and peripherals will be extremely fast as well as latency free that will make it possible for real time data exchange without any delay</a:t>
            </a:r>
          </a:p>
        </p:txBody>
      </p:sp>
      <p:sp>
        <p:nvSpPr>
          <p:cNvPr name="TextBox 4" id="4"/>
          <p:cNvSpPr txBox="true"/>
          <p:nvPr/>
        </p:nvSpPr>
        <p:spPr>
          <a:xfrm rot="0">
            <a:off x="537652" y="2020607"/>
            <a:ext cx="12343380" cy="679450"/>
          </a:xfrm>
          <a:prstGeom prst="rect">
            <a:avLst/>
          </a:prstGeom>
        </p:spPr>
        <p:txBody>
          <a:bodyPr anchor="t" rtlCol="false" tIns="0" lIns="0" bIns="0" rIns="0">
            <a:spAutoFit/>
          </a:bodyPr>
          <a:lstStyle/>
          <a:p>
            <a:pPr algn="ctr">
              <a:lnSpc>
                <a:spcPts val="5599"/>
              </a:lnSpc>
              <a:spcBef>
                <a:spcPct val="0"/>
              </a:spcBef>
            </a:pPr>
            <a:r>
              <a:rPr lang="en-US" sz="3999">
                <a:solidFill>
                  <a:srgbClr val="FFBD59"/>
                </a:solidFill>
                <a:latin typeface="DM Sans"/>
              </a:rPr>
              <a:t>8. Newer Generations of Mobile Networks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94310" y="6302957"/>
            <a:ext cx="7486722" cy="3602985"/>
          </a:xfrm>
          <a:prstGeom prst="rect">
            <a:avLst/>
          </a:prstGeom>
        </p:spPr>
      </p:pic>
      <p:sp>
        <p:nvSpPr>
          <p:cNvPr name="TextBox 3" id="3"/>
          <p:cNvSpPr txBox="true"/>
          <p:nvPr/>
        </p:nvSpPr>
        <p:spPr>
          <a:xfrm rot="0">
            <a:off x="3855057" y="598858"/>
            <a:ext cx="11143528" cy="904874"/>
          </a:xfrm>
          <a:prstGeom prst="rect">
            <a:avLst/>
          </a:prstGeom>
        </p:spPr>
        <p:txBody>
          <a:bodyPr anchor="t" rtlCol="false" tIns="0" lIns="0" bIns="0" rIns="0">
            <a:spAutoFit/>
          </a:bodyPr>
          <a:lstStyle/>
          <a:p>
            <a:pPr algn="ctr">
              <a:lnSpc>
                <a:spcPts val="6599"/>
              </a:lnSpc>
            </a:pPr>
            <a:r>
              <a:rPr lang="en-US" sz="5999">
                <a:solidFill>
                  <a:srgbClr val="D1DEE2"/>
                </a:solidFill>
                <a:latin typeface="Poppins Medium Bold"/>
              </a:rPr>
              <a:t>ENABLING TECHNOLOGY</a:t>
            </a:r>
          </a:p>
        </p:txBody>
      </p:sp>
      <p:sp>
        <p:nvSpPr>
          <p:cNvPr name="TextBox 4" id="4"/>
          <p:cNvSpPr txBox="true"/>
          <p:nvPr/>
        </p:nvSpPr>
        <p:spPr>
          <a:xfrm rot="0">
            <a:off x="1028700" y="2910866"/>
            <a:ext cx="15689201" cy="3738727"/>
          </a:xfrm>
          <a:prstGeom prst="rect">
            <a:avLst/>
          </a:prstGeom>
        </p:spPr>
        <p:txBody>
          <a:bodyPr anchor="t" rtlCol="false" tIns="0" lIns="0" bIns="0" rIns="0">
            <a:spAutoFit/>
          </a:bodyPr>
          <a:lstStyle/>
          <a:p>
            <a:pPr algn="l">
              <a:lnSpc>
                <a:spcPts val="4978"/>
              </a:lnSpc>
              <a:spcBef>
                <a:spcPct val="0"/>
              </a:spcBef>
            </a:pPr>
            <a:r>
              <a:rPr lang="en-US" sz="3556">
                <a:solidFill>
                  <a:srgbClr val="FFFFFF"/>
                </a:solidFill>
                <a:latin typeface="DM Sans"/>
              </a:rPr>
              <a:t>One such example is the smart watches that we are seeing today. These smart watches have so many sensors in them in such a compact design that can read and process all the data such as gyroscopic movements, distance travelled, path of movements, intensity of forces, fall detection and these devices can even detect an accident if you are wearing them in case of an accident</a:t>
            </a:r>
          </a:p>
        </p:txBody>
      </p:sp>
      <p:sp>
        <p:nvSpPr>
          <p:cNvPr name="TextBox 5" id="5"/>
          <p:cNvSpPr txBox="true"/>
          <p:nvPr/>
        </p:nvSpPr>
        <p:spPr>
          <a:xfrm rot="0">
            <a:off x="537652" y="2020607"/>
            <a:ext cx="12343380" cy="679450"/>
          </a:xfrm>
          <a:prstGeom prst="rect">
            <a:avLst/>
          </a:prstGeom>
        </p:spPr>
        <p:txBody>
          <a:bodyPr anchor="t" rtlCol="false" tIns="0" lIns="0" bIns="0" rIns="0">
            <a:spAutoFit/>
          </a:bodyPr>
          <a:lstStyle/>
          <a:p>
            <a:pPr algn="ctr">
              <a:lnSpc>
                <a:spcPts val="5599"/>
              </a:lnSpc>
              <a:spcBef>
                <a:spcPct val="0"/>
              </a:spcBef>
            </a:pPr>
            <a:r>
              <a:rPr lang="en-US" sz="3999">
                <a:solidFill>
                  <a:srgbClr val="FFBD59"/>
                </a:solidFill>
                <a:latin typeface="DM Sans"/>
              </a:rPr>
              <a:t>9.EXISTING MOBILE/PORTABLE TECHNOLOGY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1000"/>
          </a:blip>
          <a:srcRect l="0" t="0" r="0" b="0"/>
          <a:stretch>
            <a:fillRect/>
          </a:stretch>
        </p:blipFill>
        <p:spPr>
          <a:xfrm flipH="false" flipV="false" rot="0">
            <a:off x="201598" y="-888895"/>
            <a:ext cx="18086402" cy="12200785"/>
          </a:xfrm>
          <a:prstGeom prst="rect">
            <a:avLst/>
          </a:prstGeom>
        </p:spPr>
      </p:pic>
      <p:sp>
        <p:nvSpPr>
          <p:cNvPr name="TextBox 3" id="3"/>
          <p:cNvSpPr txBox="true"/>
          <p:nvPr/>
        </p:nvSpPr>
        <p:spPr>
          <a:xfrm rot="0">
            <a:off x="6303710" y="923925"/>
            <a:ext cx="6325761" cy="863600"/>
          </a:xfrm>
          <a:prstGeom prst="rect">
            <a:avLst/>
          </a:prstGeom>
        </p:spPr>
        <p:txBody>
          <a:bodyPr anchor="t" rtlCol="false" tIns="0" lIns="0" bIns="0" rIns="0">
            <a:spAutoFit/>
          </a:bodyPr>
          <a:lstStyle/>
          <a:p>
            <a:pPr algn="ctr">
              <a:lnSpc>
                <a:spcPts val="7000"/>
              </a:lnSpc>
              <a:spcBef>
                <a:spcPct val="0"/>
              </a:spcBef>
            </a:pPr>
            <a:r>
              <a:rPr lang="en-US" sz="5000">
                <a:solidFill>
                  <a:srgbClr val="FFBD59"/>
                </a:solidFill>
                <a:latin typeface="DM Sans"/>
              </a:rPr>
              <a:t>SYSTEM OVERVIEW </a:t>
            </a:r>
          </a:p>
        </p:txBody>
      </p:sp>
      <p:sp>
        <p:nvSpPr>
          <p:cNvPr name="TextBox 4" id="4"/>
          <p:cNvSpPr txBox="true"/>
          <p:nvPr/>
        </p:nvSpPr>
        <p:spPr>
          <a:xfrm rot="0">
            <a:off x="322591" y="2666922"/>
            <a:ext cx="17965409" cy="6111240"/>
          </a:xfrm>
          <a:prstGeom prst="rect">
            <a:avLst/>
          </a:prstGeom>
        </p:spPr>
        <p:txBody>
          <a:bodyPr anchor="t" rtlCol="false" tIns="0" lIns="0" bIns="0" rIns="0">
            <a:spAutoFit/>
          </a:bodyPr>
          <a:lstStyle/>
          <a:p>
            <a:pPr marL="690882" indent="-345441" lvl="1">
              <a:lnSpc>
                <a:spcPts val="4480"/>
              </a:lnSpc>
              <a:buFont typeface="Arial"/>
              <a:buChar char="•"/>
            </a:pPr>
            <a:r>
              <a:rPr lang="en-US" sz="3200">
                <a:solidFill>
                  <a:srgbClr val="FFFFFF"/>
                </a:solidFill>
                <a:latin typeface="DM Sans"/>
              </a:rPr>
              <a:t>Imagine a world where this road accident resolution system exists and two cars A and B got involved in an accident. Both the drivers got out of their cars and seek medical attention (if needed). Then they go to their nearest police station and both the drivers report the accident along with the location, time and car’s registration number.</a:t>
            </a:r>
          </a:p>
          <a:p>
            <a:pPr>
              <a:lnSpc>
                <a:spcPts val="4900"/>
              </a:lnSpc>
            </a:pPr>
          </a:p>
          <a:p>
            <a:pPr marL="669293" indent="-334646" lvl="1">
              <a:lnSpc>
                <a:spcPts val="4340"/>
              </a:lnSpc>
              <a:buFont typeface="Arial"/>
              <a:buChar char="•"/>
            </a:pPr>
            <a:r>
              <a:rPr lang="en-US" sz="3100">
                <a:solidFill>
                  <a:srgbClr val="FFFFFF"/>
                </a:solidFill>
                <a:latin typeface="DM Sans"/>
              </a:rPr>
              <a:t> The designated accident resolution correspondent in the police station then punches the information on the government cloud portal in the designated computer system having internet access. Both the car’s past driving statistics comes to the screen and the correspondent notices and confirms that both the cars met into an accident at the exact particular time provided since both the cars gave impact information at the same Indian Standard Time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17469370" y="3354920"/>
            <a:ext cx="898051" cy="898051"/>
            <a:chOff x="0" y="0"/>
            <a:chExt cx="812800" cy="812800"/>
          </a:xfrm>
        </p:grpSpPr>
        <p:sp>
          <p:nvSpPr>
            <p:cNvPr name="Freeform 3" id="3"/>
            <p:cNvSpPr/>
            <p:nvPr/>
          </p:nvSpPr>
          <p:spPr>
            <a:xfrm>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C182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40"/>
                </a:lnSpc>
              </a:pPr>
            </a:p>
          </p:txBody>
        </p:sp>
      </p:grpSp>
      <p:sp>
        <p:nvSpPr>
          <p:cNvPr name="TextBox 5" id="5"/>
          <p:cNvSpPr txBox="true"/>
          <p:nvPr/>
        </p:nvSpPr>
        <p:spPr>
          <a:xfrm rot="0">
            <a:off x="5200676" y="602575"/>
            <a:ext cx="8680389" cy="904874"/>
          </a:xfrm>
          <a:prstGeom prst="rect">
            <a:avLst/>
          </a:prstGeom>
        </p:spPr>
        <p:txBody>
          <a:bodyPr anchor="t" rtlCol="false" tIns="0" lIns="0" bIns="0" rIns="0">
            <a:spAutoFit/>
          </a:bodyPr>
          <a:lstStyle/>
          <a:p>
            <a:pPr>
              <a:lnSpc>
                <a:spcPts val="6599"/>
              </a:lnSpc>
            </a:pPr>
            <a:r>
              <a:rPr lang="en-US" sz="5999">
                <a:solidFill>
                  <a:srgbClr val="FFBD59"/>
                </a:solidFill>
                <a:latin typeface="Poppins Medium Bold"/>
              </a:rPr>
              <a:t>PROBLEM STATEMENT</a:t>
            </a:r>
          </a:p>
        </p:txBody>
      </p:sp>
      <p:sp>
        <p:nvSpPr>
          <p:cNvPr name="TextBox 6" id="6"/>
          <p:cNvSpPr txBox="true"/>
          <p:nvPr/>
        </p:nvSpPr>
        <p:spPr>
          <a:xfrm rot="0">
            <a:off x="1282997" y="2660099"/>
            <a:ext cx="16515746" cy="2483401"/>
          </a:xfrm>
          <a:prstGeom prst="rect">
            <a:avLst/>
          </a:prstGeom>
        </p:spPr>
        <p:txBody>
          <a:bodyPr anchor="t" rtlCol="false" tIns="0" lIns="0" bIns="0" rIns="0">
            <a:spAutoFit/>
          </a:bodyPr>
          <a:lstStyle/>
          <a:p>
            <a:pPr algn="ctr" marL="764862" indent="-382431" lvl="1">
              <a:lnSpc>
                <a:spcPts val="4959"/>
              </a:lnSpc>
              <a:buFont typeface="Arial"/>
              <a:buChar char="•"/>
            </a:pPr>
            <a:r>
              <a:rPr lang="en-US" sz="3542">
                <a:solidFill>
                  <a:srgbClr val="FAFAFA"/>
                </a:solidFill>
                <a:latin typeface="DM Sans"/>
              </a:rPr>
              <a:t>Road accidents are one of the major reasons for fatalities in the world and with increase in population and the number of cars on road, the statistics of accidents are on a steep slope.</a:t>
            </a:r>
          </a:p>
          <a:p>
            <a:pPr algn="ctr">
              <a:lnSpc>
                <a:spcPts val="4959"/>
              </a:lnSpc>
            </a:pPr>
          </a:p>
        </p:txBody>
      </p:sp>
      <p:sp>
        <p:nvSpPr>
          <p:cNvPr name="TextBox 7" id="7"/>
          <p:cNvSpPr txBox="true"/>
          <p:nvPr/>
        </p:nvSpPr>
        <p:spPr>
          <a:xfrm rot="0">
            <a:off x="1282997" y="5462398"/>
            <a:ext cx="15856651" cy="1835150"/>
          </a:xfrm>
          <a:prstGeom prst="rect">
            <a:avLst/>
          </a:prstGeom>
        </p:spPr>
        <p:txBody>
          <a:bodyPr anchor="t" rtlCol="false" tIns="0" lIns="0" bIns="0" rIns="0">
            <a:spAutoFit/>
          </a:bodyPr>
          <a:lstStyle/>
          <a:p>
            <a:pPr algn="ctr" marL="755649" indent="-377824" lvl="1">
              <a:lnSpc>
                <a:spcPts val="4899"/>
              </a:lnSpc>
              <a:buFont typeface="Arial"/>
              <a:buChar char="•"/>
            </a:pPr>
            <a:r>
              <a:rPr lang="en-US" sz="3499">
                <a:solidFill>
                  <a:srgbClr val="FAFAFA"/>
                </a:solidFill>
                <a:latin typeface="DM Sans"/>
              </a:rPr>
              <a:t>Every year around 20-50million people get involved in road accidents and around 1.3 million people die every year by getting involved in accidents that are fatal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1000"/>
          </a:blip>
          <a:srcRect l="0" t="0" r="0" b="0"/>
          <a:stretch>
            <a:fillRect/>
          </a:stretch>
        </p:blipFill>
        <p:spPr>
          <a:xfrm flipH="false" flipV="false" rot="0">
            <a:off x="201598" y="-888895"/>
            <a:ext cx="18086402" cy="12200785"/>
          </a:xfrm>
          <a:prstGeom prst="rect">
            <a:avLst/>
          </a:prstGeom>
        </p:spPr>
      </p:pic>
      <p:sp>
        <p:nvSpPr>
          <p:cNvPr name="TextBox 3" id="3"/>
          <p:cNvSpPr txBox="true"/>
          <p:nvPr/>
        </p:nvSpPr>
        <p:spPr>
          <a:xfrm rot="0">
            <a:off x="5039865" y="350054"/>
            <a:ext cx="7221848" cy="863600"/>
          </a:xfrm>
          <a:prstGeom prst="rect">
            <a:avLst/>
          </a:prstGeom>
        </p:spPr>
        <p:txBody>
          <a:bodyPr anchor="t" rtlCol="false" tIns="0" lIns="0" bIns="0" rIns="0">
            <a:spAutoFit/>
          </a:bodyPr>
          <a:lstStyle/>
          <a:p>
            <a:pPr algn="ctr">
              <a:lnSpc>
                <a:spcPts val="7000"/>
              </a:lnSpc>
              <a:spcBef>
                <a:spcPct val="0"/>
              </a:spcBef>
            </a:pPr>
            <a:r>
              <a:rPr lang="en-US" sz="5000">
                <a:solidFill>
                  <a:srgbClr val="FFBD59"/>
                </a:solidFill>
                <a:latin typeface="DM Sans"/>
              </a:rPr>
              <a:t>SYSTEM OVERVIEW </a:t>
            </a:r>
          </a:p>
        </p:txBody>
      </p:sp>
      <p:sp>
        <p:nvSpPr>
          <p:cNvPr name="TextBox 4" id="4"/>
          <p:cNvSpPr txBox="true"/>
          <p:nvPr/>
        </p:nvSpPr>
        <p:spPr>
          <a:xfrm rot="0">
            <a:off x="623772" y="1614900"/>
            <a:ext cx="17242055" cy="7853045"/>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FFFFFF"/>
                </a:solidFill>
                <a:latin typeface="DM Sans"/>
              </a:rPr>
              <a:t>Both the cars were equipped with OBD ports, e-sim for connectivity and a standard OBD reader mandated by the government. These OBD readers had already collected both the driver’s past driving history and the instantaneous data right before the accident took place along with both the driver’s last inputs (acceleration, break and steering).</a:t>
            </a:r>
          </a:p>
          <a:p>
            <a:pPr marL="690881" indent="-345440" lvl="1">
              <a:lnSpc>
                <a:spcPts val="4480"/>
              </a:lnSpc>
              <a:buFont typeface="Arial"/>
              <a:buChar char="•"/>
            </a:pPr>
            <a:r>
              <a:rPr lang="en-US" sz="3200">
                <a:solidFill>
                  <a:srgbClr val="FFFFFF"/>
                </a:solidFill>
                <a:latin typeface="DM Sans"/>
              </a:rPr>
              <a:t>These data collected by the OBD port were read by the standard device and with the help of connected tech and internet inside the car due to the embedded e-sim , the data was uploaded in real time to the government’s cloud servers acting as a Blackbox in case of accidents</a:t>
            </a:r>
          </a:p>
          <a:p>
            <a:pPr marL="690881" indent="-345440" lvl="1">
              <a:lnSpc>
                <a:spcPts val="4480"/>
              </a:lnSpc>
              <a:buFont typeface="Arial"/>
              <a:buChar char="•"/>
            </a:pPr>
            <a:r>
              <a:rPr lang="en-US" sz="3200">
                <a:solidFill>
                  <a:srgbClr val="FFFFFF"/>
                </a:solidFill>
                <a:latin typeface="DM Sans"/>
              </a:rPr>
              <a:t>This data accumulated in the cloud is accessed by the designated computer in the police station using the car’s unique registration numbers. Now this data is automatically sent to a designated AI based website where with the help of machine learning and deep learning algorithms along with all the technologies mentioned above , data is transformed into useful 3D visual simulation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a:off x="0" y="0"/>
            <a:ext cx="18288000" cy="10287000"/>
          </a:xfrm>
          <a:prstGeom prst="rect">
            <a:avLst/>
          </a:prstGeom>
        </p:spPr>
      </p:pic>
      <p:sp>
        <p:nvSpPr>
          <p:cNvPr name="TextBox 3" id="3"/>
          <p:cNvSpPr txBox="true"/>
          <p:nvPr/>
        </p:nvSpPr>
        <p:spPr>
          <a:xfrm rot="0">
            <a:off x="0" y="671323"/>
            <a:ext cx="18288000" cy="8887205"/>
          </a:xfrm>
          <a:prstGeom prst="rect">
            <a:avLst/>
          </a:prstGeom>
        </p:spPr>
        <p:txBody>
          <a:bodyPr anchor="t" rtlCol="false" tIns="0" lIns="0" bIns="0" rIns="0">
            <a:spAutoFit/>
          </a:bodyPr>
          <a:lstStyle/>
          <a:p>
            <a:pPr>
              <a:lnSpc>
                <a:spcPts val="4179"/>
              </a:lnSpc>
              <a:spcBef>
                <a:spcPct val="0"/>
              </a:spcBef>
            </a:pPr>
            <a:r>
              <a:rPr lang="en-US" sz="2985">
                <a:solidFill>
                  <a:srgbClr val="FFFFFF"/>
                </a:solidFill>
                <a:latin typeface="DM Sans"/>
              </a:rPr>
              <a:t>The advantages of this system proposed using existing technologies and existing OBD port execution over existing technologies such as use of CCTV and Dash-Cams are :-</a:t>
            </a:r>
          </a:p>
          <a:p>
            <a:pPr>
              <a:lnSpc>
                <a:spcPts val="4179"/>
              </a:lnSpc>
              <a:spcBef>
                <a:spcPct val="0"/>
              </a:spcBef>
            </a:pPr>
          </a:p>
          <a:p>
            <a:pPr marL="644473" indent="-322236" lvl="1">
              <a:lnSpc>
                <a:spcPts val="4179"/>
              </a:lnSpc>
              <a:buFont typeface="Arial"/>
              <a:buChar char="•"/>
            </a:pPr>
            <a:r>
              <a:rPr lang="en-US" sz="2985">
                <a:solidFill>
                  <a:srgbClr val="FFFFFF"/>
                </a:solidFill>
                <a:latin typeface="DM Sans"/>
              </a:rPr>
              <a:t>This OBD SENSOR Technology implementation will be much cheaper and cost effective as compared to other methods.</a:t>
            </a:r>
          </a:p>
          <a:p>
            <a:pPr>
              <a:lnSpc>
                <a:spcPts val="4179"/>
              </a:lnSpc>
              <a:spcBef>
                <a:spcPct val="0"/>
              </a:spcBef>
            </a:pPr>
          </a:p>
          <a:p>
            <a:pPr marL="644473" indent="-322236" lvl="1">
              <a:lnSpc>
                <a:spcPts val="4179"/>
              </a:lnSpc>
              <a:spcBef>
                <a:spcPct val="0"/>
              </a:spcBef>
              <a:buFont typeface="Arial"/>
              <a:buChar char="•"/>
            </a:pPr>
            <a:r>
              <a:rPr lang="en-US" sz="2985">
                <a:solidFill>
                  <a:srgbClr val="FFFFFF"/>
                </a:solidFill>
                <a:latin typeface="DM Sans"/>
              </a:rPr>
              <a:t>There will be NO PRIVACY CONCERNS as there wont be any sort of video or personal information at risk. Simply the drivers input data , cars health and gps locations of the place of incident will be shared to the cloud which will not be a threat to privacy. As a </a:t>
            </a:r>
            <a:r>
              <a:rPr lang="en-US" sz="2985">
                <a:solidFill>
                  <a:srgbClr val="FFFFFF"/>
                </a:solidFill>
                <a:latin typeface="DM Sans"/>
              </a:rPr>
              <a:t>result, other people’s privacy can also be taken care of since no means of video or graphical data will be shared to the cloud.</a:t>
            </a:r>
          </a:p>
          <a:p>
            <a:pPr>
              <a:lnSpc>
                <a:spcPts val="4179"/>
              </a:lnSpc>
              <a:spcBef>
                <a:spcPct val="0"/>
              </a:spcBef>
            </a:pPr>
          </a:p>
          <a:p>
            <a:pPr marL="644473" indent="-322236" lvl="1">
              <a:lnSpc>
                <a:spcPts val="4179"/>
              </a:lnSpc>
              <a:buFont typeface="Arial"/>
              <a:buChar char="•"/>
            </a:pPr>
            <a:r>
              <a:rPr lang="en-US" sz="2985">
                <a:solidFill>
                  <a:srgbClr val="FFFFFF"/>
                </a:solidFill>
                <a:latin typeface="DM Sans"/>
              </a:rPr>
              <a:t>This will be a standard practice all over the country and will be mandatory in every car right from the factory just like ABS and airbags are .</a:t>
            </a:r>
          </a:p>
          <a:p>
            <a:pPr>
              <a:lnSpc>
                <a:spcPts val="4179"/>
              </a:lnSpc>
              <a:spcBef>
                <a:spcPct val="0"/>
              </a:spcBef>
            </a:pPr>
          </a:p>
          <a:p>
            <a:pPr marL="644473" indent="-322236" lvl="1">
              <a:lnSpc>
                <a:spcPts val="4179"/>
              </a:lnSpc>
              <a:buFont typeface="Arial"/>
              <a:buChar char="•"/>
            </a:pPr>
            <a:r>
              <a:rPr lang="en-US" sz="2985">
                <a:solidFill>
                  <a:srgbClr val="FFFFFF"/>
                </a:solidFill>
                <a:latin typeface="DM Sans"/>
              </a:rPr>
              <a:t> Since it will be a standard practice, standard protocols for resolution will be followed as a result quick resolutions could be made and people will not have to go to courts anymore thus speeding up the process in a more efficient manner.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0079" y="0"/>
            <a:ext cx="18227842" cy="10287000"/>
          </a:xfrm>
          <a:prstGeom prst="rect">
            <a:avLst/>
          </a:prstGeom>
        </p:spPr>
      </p:pic>
      <p:sp>
        <p:nvSpPr>
          <p:cNvPr name="TextBox 3" id="3"/>
          <p:cNvSpPr txBox="true"/>
          <p:nvPr/>
        </p:nvSpPr>
        <p:spPr>
          <a:xfrm rot="0">
            <a:off x="6136029" y="209956"/>
            <a:ext cx="5354836" cy="821056"/>
          </a:xfrm>
          <a:prstGeom prst="rect">
            <a:avLst/>
          </a:prstGeom>
        </p:spPr>
        <p:txBody>
          <a:bodyPr anchor="t" rtlCol="false" tIns="0" lIns="0" bIns="0" rIns="0">
            <a:spAutoFit/>
          </a:bodyPr>
          <a:lstStyle/>
          <a:p>
            <a:pPr algn="ctr">
              <a:lnSpc>
                <a:spcPts val="6719"/>
              </a:lnSpc>
              <a:spcBef>
                <a:spcPct val="0"/>
              </a:spcBef>
            </a:pPr>
            <a:r>
              <a:rPr lang="en-US" sz="4799">
                <a:solidFill>
                  <a:srgbClr val="F652A0"/>
                </a:solidFill>
                <a:latin typeface="DM Sans"/>
              </a:rPr>
              <a:t>IMPLEMENTATION</a:t>
            </a:r>
          </a:p>
        </p:txBody>
      </p:sp>
      <p:sp>
        <p:nvSpPr>
          <p:cNvPr name="TextBox 4" id="4"/>
          <p:cNvSpPr txBox="true"/>
          <p:nvPr/>
        </p:nvSpPr>
        <p:spPr>
          <a:xfrm rot="0">
            <a:off x="161296" y="1493401"/>
            <a:ext cx="17965409" cy="1967014"/>
          </a:xfrm>
          <a:prstGeom prst="rect">
            <a:avLst/>
          </a:prstGeom>
        </p:spPr>
        <p:txBody>
          <a:bodyPr anchor="t" rtlCol="false" tIns="0" lIns="0" bIns="0" rIns="0">
            <a:spAutoFit/>
          </a:bodyPr>
          <a:lstStyle/>
          <a:p>
            <a:pPr marL="606356" indent="-303178" lvl="1">
              <a:lnSpc>
                <a:spcPts val="3931"/>
              </a:lnSpc>
              <a:buFont typeface="Arial"/>
              <a:buChar char="•"/>
            </a:pPr>
            <a:r>
              <a:rPr lang="en-US" sz="2808">
                <a:solidFill>
                  <a:srgbClr val="FFFFFF"/>
                </a:solidFill>
                <a:latin typeface="DM Sans"/>
              </a:rPr>
              <a:t>The government of every country regulates rules and regulation to be followed by the automobiles of the respective countries. The governments make sure that with time, safety and developmental standards are met by making certain certifications such as Global NCAP certifications, Euro NCAP certifications, Euro emission levels etc.</a:t>
            </a:r>
          </a:p>
        </p:txBody>
      </p:sp>
      <p:sp>
        <p:nvSpPr>
          <p:cNvPr name="TextBox 5" id="5"/>
          <p:cNvSpPr txBox="true"/>
          <p:nvPr/>
        </p:nvSpPr>
        <p:spPr>
          <a:xfrm rot="0">
            <a:off x="0" y="3614887"/>
            <a:ext cx="18288000" cy="3583940"/>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FFFFFF"/>
                </a:solidFill>
                <a:latin typeface="DM Sans"/>
              </a:rPr>
              <a:t>If we talk specifically about India, in India we follow the emission and safety standard known as “Bharat Stage”. At the time of writing this research paper, India is following the Bharat Stage 6 level of emission and safety norm which includes stricter permissible emission norms .</a:t>
            </a:r>
          </a:p>
          <a:p>
            <a:pPr>
              <a:lnSpc>
                <a:spcPts val="4060"/>
              </a:lnSpc>
            </a:pPr>
          </a:p>
          <a:p>
            <a:pPr marL="626111" indent="-313055" lvl="1">
              <a:lnSpc>
                <a:spcPts val="4060"/>
              </a:lnSpc>
              <a:buFont typeface="Arial"/>
              <a:buChar char="•"/>
            </a:pPr>
            <a:r>
              <a:rPr lang="en-US" sz="2900">
                <a:solidFill>
                  <a:srgbClr val="FFFFFF"/>
                </a:solidFill>
                <a:latin typeface="DM Sans"/>
              </a:rPr>
              <a:t>Just like these emission norms keep on updating, the government time to time also focuses on updating the safety norms such as airbags, anti-lock braking systems(abs), day-light running lamps (drl) etc were made mandatory in vehicles. </a:t>
            </a:r>
          </a:p>
        </p:txBody>
      </p:sp>
      <p:sp>
        <p:nvSpPr>
          <p:cNvPr name="TextBox 6" id="6"/>
          <p:cNvSpPr txBox="true"/>
          <p:nvPr/>
        </p:nvSpPr>
        <p:spPr>
          <a:xfrm rot="0">
            <a:off x="0" y="7656027"/>
            <a:ext cx="18288000" cy="21240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DM Sans"/>
              </a:rPr>
              <a:t>Also since the cars are evolving at a much faster rate and the car manufacturers are providing connected tech along with e-sim technology being incorporated in almost every car as well, we can say that the government will soon be bringing changes in safety norms again making the safety rules even more strict.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0079" y="0"/>
            <a:ext cx="18257921" cy="10303975"/>
          </a:xfrm>
          <a:prstGeom prst="rect">
            <a:avLst/>
          </a:prstGeom>
        </p:spPr>
      </p:pic>
      <p:sp>
        <p:nvSpPr>
          <p:cNvPr name="TextBox 3" id="3"/>
          <p:cNvSpPr txBox="true"/>
          <p:nvPr/>
        </p:nvSpPr>
        <p:spPr>
          <a:xfrm rot="0">
            <a:off x="0" y="1817716"/>
            <a:ext cx="18288000" cy="1012190"/>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FFFFFF"/>
                </a:solidFill>
                <a:latin typeface="DM Sans"/>
              </a:rPr>
              <a:t>With time, the government can easily introduce new laws making “OBD readers” a mandatory equipment to come in cars straight out from the factory from the manufacturers end.</a:t>
            </a:r>
          </a:p>
        </p:txBody>
      </p:sp>
      <p:sp>
        <p:nvSpPr>
          <p:cNvPr name="TextBox 4" id="4"/>
          <p:cNvSpPr txBox="true"/>
          <p:nvPr/>
        </p:nvSpPr>
        <p:spPr>
          <a:xfrm rot="0">
            <a:off x="6466582" y="207644"/>
            <a:ext cx="5354836" cy="821056"/>
          </a:xfrm>
          <a:prstGeom prst="rect">
            <a:avLst/>
          </a:prstGeom>
        </p:spPr>
        <p:txBody>
          <a:bodyPr anchor="t" rtlCol="false" tIns="0" lIns="0" bIns="0" rIns="0">
            <a:spAutoFit/>
          </a:bodyPr>
          <a:lstStyle/>
          <a:p>
            <a:pPr algn="ctr">
              <a:lnSpc>
                <a:spcPts val="6719"/>
              </a:lnSpc>
              <a:spcBef>
                <a:spcPct val="0"/>
              </a:spcBef>
            </a:pPr>
            <a:r>
              <a:rPr lang="en-US" sz="4799">
                <a:solidFill>
                  <a:srgbClr val="F652A0"/>
                </a:solidFill>
                <a:latin typeface="DM Sans"/>
              </a:rPr>
              <a:t>IMPLEMENTATION</a:t>
            </a:r>
          </a:p>
        </p:txBody>
      </p:sp>
      <p:sp>
        <p:nvSpPr>
          <p:cNvPr name="TextBox 5" id="5"/>
          <p:cNvSpPr txBox="true"/>
          <p:nvPr/>
        </p:nvSpPr>
        <p:spPr>
          <a:xfrm rot="0">
            <a:off x="0" y="3582381"/>
            <a:ext cx="18288000" cy="2040890"/>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FFFFFF"/>
                </a:solidFill>
                <a:latin typeface="DM Sans"/>
              </a:rPr>
              <a:t>Along with this mandatory OBD reader, the government can also establish the cloud network required for this system to work. Gradually in few years, every car on road will have this proposed Road Accident Resolution System and the problems of accident resolution and its effects on people will be reduced drastically</a:t>
            </a:r>
          </a:p>
        </p:txBody>
      </p:sp>
      <p:sp>
        <p:nvSpPr>
          <p:cNvPr name="TextBox 6" id="6"/>
          <p:cNvSpPr txBox="true"/>
          <p:nvPr/>
        </p:nvSpPr>
        <p:spPr>
          <a:xfrm rot="0">
            <a:off x="0" y="5971053"/>
            <a:ext cx="18288000" cy="1012190"/>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FFFFFF"/>
                </a:solidFill>
                <a:latin typeface="DM Sans"/>
              </a:rPr>
              <a:t>This will help the government save millions if not billions in respective currencies as the court proceedings will be much quicker</a:t>
            </a:r>
          </a:p>
        </p:txBody>
      </p:sp>
      <p:sp>
        <p:nvSpPr>
          <p:cNvPr name="TextBox 7" id="7"/>
          <p:cNvSpPr txBox="true"/>
          <p:nvPr/>
        </p:nvSpPr>
        <p:spPr>
          <a:xfrm rot="0">
            <a:off x="0" y="7731760"/>
            <a:ext cx="18288000" cy="1526540"/>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FFFFFF"/>
                </a:solidFill>
                <a:latin typeface="DM Sans"/>
              </a:rPr>
              <a:t>Also , by saving a lot of manpower, the government can apply the police forces in several other important things. This proposed Road Accident Resolution System will not only help the government, but also the people making the world a better place to live in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2105661"/>
            <a:ext cx="470589" cy="507372"/>
            <a:chOff x="0" y="0"/>
            <a:chExt cx="425917" cy="459208"/>
          </a:xfrm>
        </p:grpSpPr>
        <p:sp>
          <p:nvSpPr>
            <p:cNvPr name="Freeform 4" id="4"/>
            <p:cNvSpPr/>
            <p:nvPr/>
          </p:nvSpPr>
          <p:spPr>
            <a:xfrm>
              <a:off x="0" y="0"/>
              <a:ext cx="425917" cy="459208"/>
            </a:xfrm>
            <a:custGeom>
              <a:avLst/>
              <a:gdLst/>
              <a:ahLst/>
              <a:cxnLst/>
              <a:rect r="r" b="b" t="t" l="l"/>
              <a:pathLst>
                <a:path h="459208" w="425917">
                  <a:moveTo>
                    <a:pt x="0" y="0"/>
                  </a:moveTo>
                  <a:lnTo>
                    <a:pt x="425917" y="0"/>
                  </a:lnTo>
                  <a:lnTo>
                    <a:pt x="425917" y="459208"/>
                  </a:lnTo>
                  <a:lnTo>
                    <a:pt x="0" y="459208"/>
                  </a:lnTo>
                  <a:close/>
                </a:path>
              </a:pathLst>
            </a:custGeom>
            <a:solidFill>
              <a:srgbClr val="BC1823"/>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240"/>
                </a:lnSpc>
              </a:pPr>
            </a:p>
          </p:txBody>
        </p:sp>
      </p:grpSp>
      <p:grpSp>
        <p:nvGrpSpPr>
          <p:cNvPr name="Group 6" id="6"/>
          <p:cNvGrpSpPr/>
          <p:nvPr/>
        </p:nvGrpSpPr>
        <p:grpSpPr>
          <a:xfrm rot="0">
            <a:off x="17817411" y="8067302"/>
            <a:ext cx="470589" cy="507372"/>
            <a:chOff x="0" y="0"/>
            <a:chExt cx="425917" cy="459208"/>
          </a:xfrm>
        </p:grpSpPr>
        <p:sp>
          <p:nvSpPr>
            <p:cNvPr name="Freeform 7" id="7"/>
            <p:cNvSpPr/>
            <p:nvPr/>
          </p:nvSpPr>
          <p:spPr>
            <a:xfrm>
              <a:off x="0" y="0"/>
              <a:ext cx="425917" cy="459208"/>
            </a:xfrm>
            <a:custGeom>
              <a:avLst/>
              <a:gdLst/>
              <a:ahLst/>
              <a:cxnLst/>
              <a:rect r="r" b="b" t="t" l="l"/>
              <a:pathLst>
                <a:path h="459208" w="425917">
                  <a:moveTo>
                    <a:pt x="0" y="0"/>
                  </a:moveTo>
                  <a:lnTo>
                    <a:pt x="425917" y="0"/>
                  </a:lnTo>
                  <a:lnTo>
                    <a:pt x="425917" y="459208"/>
                  </a:lnTo>
                  <a:lnTo>
                    <a:pt x="0" y="459208"/>
                  </a:lnTo>
                  <a:close/>
                </a:path>
              </a:pathLst>
            </a:custGeom>
            <a:solidFill>
              <a:srgbClr val="BC1823"/>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240"/>
                </a:lnSpc>
              </a:pPr>
            </a:p>
          </p:txBody>
        </p:sp>
      </p:grpSp>
      <p:sp>
        <p:nvSpPr>
          <p:cNvPr name="TextBox 9" id="9"/>
          <p:cNvSpPr txBox="true"/>
          <p:nvPr/>
        </p:nvSpPr>
        <p:spPr>
          <a:xfrm rot="0">
            <a:off x="806478" y="68263"/>
            <a:ext cx="16675045" cy="1844675"/>
          </a:xfrm>
          <a:prstGeom prst="rect">
            <a:avLst/>
          </a:prstGeom>
        </p:spPr>
        <p:txBody>
          <a:bodyPr anchor="t" rtlCol="false" tIns="0" lIns="0" bIns="0" rIns="0">
            <a:spAutoFit/>
          </a:bodyPr>
          <a:lstStyle/>
          <a:p>
            <a:pPr>
              <a:lnSpc>
                <a:spcPts val="4900"/>
              </a:lnSpc>
              <a:spcBef>
                <a:spcPct val="0"/>
              </a:spcBef>
            </a:pPr>
            <a:r>
              <a:rPr lang="en-US" sz="3500">
                <a:solidFill>
                  <a:srgbClr val="FFFFFF"/>
                </a:solidFill>
                <a:latin typeface="DM Sans"/>
              </a:rPr>
              <a:t>The government every year spend hundreds if not thousands of crores on traffic enforcement police officiers and infrastructures to catch irregular drivers on the road constituting of majority of road accidents taking place.</a:t>
            </a:r>
          </a:p>
        </p:txBody>
      </p:sp>
      <p:sp>
        <p:nvSpPr>
          <p:cNvPr name="TextBox 10" id="10"/>
          <p:cNvSpPr txBox="true"/>
          <p:nvPr/>
        </p:nvSpPr>
        <p:spPr>
          <a:xfrm rot="0">
            <a:off x="415870" y="3524250"/>
            <a:ext cx="10646371" cy="5238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DM Sans"/>
              </a:rPr>
              <a:t>--- can save crores of rupees on individual police personells</a:t>
            </a:r>
          </a:p>
        </p:txBody>
      </p:sp>
      <p:sp>
        <p:nvSpPr>
          <p:cNvPr name="TextBox 11" id="11"/>
          <p:cNvSpPr txBox="true"/>
          <p:nvPr/>
        </p:nvSpPr>
        <p:spPr>
          <a:xfrm rot="0">
            <a:off x="0" y="4581525"/>
            <a:ext cx="17817411" cy="10572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DM Sans"/>
              </a:rPr>
              <a:t>--- every area of road will be covered since speed cameras can not cover every inch of road and thus each and every inch of road will be safe from maniac drivers</a:t>
            </a:r>
          </a:p>
        </p:txBody>
      </p:sp>
      <p:sp>
        <p:nvSpPr>
          <p:cNvPr name="TextBox 12" id="12"/>
          <p:cNvSpPr txBox="true"/>
          <p:nvPr/>
        </p:nvSpPr>
        <p:spPr>
          <a:xfrm rot="0">
            <a:off x="235294" y="6176776"/>
            <a:ext cx="14221071" cy="5238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DM Sans"/>
              </a:rPr>
              <a:t>--- people will fear as they know if they violate the rules, they will be in trouble.</a:t>
            </a:r>
          </a:p>
        </p:txBody>
      </p:sp>
      <p:sp>
        <p:nvSpPr>
          <p:cNvPr name="TextBox 13" id="13"/>
          <p:cNvSpPr txBox="true"/>
          <p:nvPr/>
        </p:nvSpPr>
        <p:spPr>
          <a:xfrm rot="0">
            <a:off x="-235294" y="7238627"/>
            <a:ext cx="17716817" cy="15906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DM Sans"/>
              </a:rPr>
              <a:t>--- in case of accidents, easy time efficient and accurate decisions can be made and the data recorded in clouds will act as blackbox for cars in case of any accidents.</a:t>
            </a:r>
          </a:p>
          <a:p>
            <a:pPr algn="ctr">
              <a:lnSpc>
                <a:spcPts val="420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7428905" y="952500"/>
            <a:ext cx="3430191"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DM Sans Bold"/>
              </a:rPr>
              <a:t>CONCLUSION</a:t>
            </a:r>
          </a:p>
        </p:txBody>
      </p:sp>
      <p:sp>
        <p:nvSpPr>
          <p:cNvPr name="TextBox 4" id="4"/>
          <p:cNvSpPr txBox="true"/>
          <p:nvPr/>
        </p:nvSpPr>
        <p:spPr>
          <a:xfrm rot="0">
            <a:off x="250904" y="2635250"/>
            <a:ext cx="18037096" cy="5559425"/>
          </a:xfrm>
          <a:prstGeom prst="rect">
            <a:avLst/>
          </a:prstGeom>
        </p:spPr>
        <p:txBody>
          <a:bodyPr anchor="t" rtlCol="false" tIns="0" lIns="0" bIns="0" rIns="0">
            <a:spAutoFit/>
          </a:bodyPr>
          <a:lstStyle/>
          <a:p>
            <a:pPr>
              <a:lnSpc>
                <a:spcPts val="4900"/>
              </a:lnSpc>
            </a:pPr>
            <a:r>
              <a:rPr lang="en-US" sz="3500">
                <a:solidFill>
                  <a:srgbClr val="000000"/>
                </a:solidFill>
                <a:latin typeface="DM Sans Bold"/>
              </a:rPr>
              <a:t>This project is focused on how to solve the problem of long queues in courts with respect to road accidental cases and focused on easing the process of accidental resolution using existing technologies resulting in extremely accurate and time efficient resolution.</a:t>
            </a:r>
          </a:p>
          <a:p>
            <a:pPr>
              <a:lnSpc>
                <a:spcPts val="4900"/>
              </a:lnSpc>
            </a:pPr>
          </a:p>
          <a:p>
            <a:pPr>
              <a:lnSpc>
                <a:spcPts val="4900"/>
              </a:lnSpc>
              <a:spcBef>
                <a:spcPct val="0"/>
              </a:spcBef>
            </a:pPr>
            <a:r>
              <a:rPr lang="en-US" sz="3500">
                <a:solidFill>
                  <a:srgbClr val="000000"/>
                </a:solidFill>
                <a:latin typeface="DM Sans Bold"/>
              </a:rPr>
              <a:t>The study also explored the disadvantages of using the current camera based resolution system that exists in many countries and proposed a better, safer and more reliable form of resolution by bringing existing technologies under one roof and integrating them together.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544" t="3397" r="2146" b="0"/>
          <a:stretch>
            <a:fillRect/>
          </a:stretch>
        </p:blipFill>
        <p:spPr>
          <a:xfrm>
            <a:off x="0" y="0"/>
            <a:ext cx="18288000" cy="10287000"/>
          </a:xfrm>
          <a:prstGeom prst="rect">
            <a:avLst/>
          </a:prstGeom>
        </p:spPr>
      </p:pic>
      <p:sp>
        <p:nvSpPr>
          <p:cNvPr name="TextBox 3" id="3"/>
          <p:cNvSpPr txBox="true"/>
          <p:nvPr/>
        </p:nvSpPr>
        <p:spPr>
          <a:xfrm rot="0">
            <a:off x="6974016" y="923925"/>
            <a:ext cx="4841776" cy="880112"/>
          </a:xfrm>
          <a:prstGeom prst="rect">
            <a:avLst/>
          </a:prstGeom>
        </p:spPr>
        <p:txBody>
          <a:bodyPr anchor="t" rtlCol="false" tIns="0" lIns="0" bIns="0" rIns="0">
            <a:spAutoFit/>
          </a:bodyPr>
          <a:lstStyle/>
          <a:p>
            <a:pPr algn="ctr">
              <a:lnSpc>
                <a:spcPts val="7139"/>
              </a:lnSpc>
              <a:spcBef>
                <a:spcPct val="0"/>
              </a:spcBef>
            </a:pPr>
            <a:r>
              <a:rPr lang="en-US" sz="5099">
                <a:solidFill>
                  <a:srgbClr val="FFFFFF"/>
                </a:solidFill>
                <a:latin typeface="DM Sans"/>
              </a:rPr>
              <a:t>FUTURE WORKS</a:t>
            </a:r>
          </a:p>
        </p:txBody>
      </p:sp>
      <p:sp>
        <p:nvSpPr>
          <p:cNvPr name="TextBox 4" id="4"/>
          <p:cNvSpPr txBox="true"/>
          <p:nvPr/>
        </p:nvSpPr>
        <p:spPr>
          <a:xfrm rot="0">
            <a:off x="1028700" y="2931611"/>
            <a:ext cx="16230600" cy="5613400"/>
          </a:xfrm>
          <a:prstGeom prst="rect">
            <a:avLst/>
          </a:prstGeom>
        </p:spPr>
        <p:txBody>
          <a:bodyPr anchor="t" rtlCol="false" tIns="0" lIns="0" bIns="0" rIns="0">
            <a:spAutoFit/>
          </a:bodyPr>
          <a:lstStyle/>
          <a:p>
            <a:pPr algn="just">
              <a:lnSpc>
                <a:spcPts val="5599"/>
              </a:lnSpc>
            </a:pPr>
            <a:r>
              <a:rPr lang="en-US" sz="3999">
                <a:solidFill>
                  <a:srgbClr val="FFFFFF"/>
                </a:solidFill>
                <a:latin typeface="DM Sans"/>
              </a:rPr>
              <a:t>Apart from this accident redressal and efficient insurance claims, this technology can also be used to monitor rash driving/unsafe driving/irregular maintenance of cars/Over speeding and many other factors that can potentially become a cause for upcoming accidents.</a:t>
            </a:r>
          </a:p>
          <a:p>
            <a:pPr algn="just">
              <a:lnSpc>
                <a:spcPts val="5599"/>
              </a:lnSpc>
            </a:pPr>
          </a:p>
          <a:p>
            <a:pPr algn="just">
              <a:lnSpc>
                <a:spcPts val="5599"/>
              </a:lnSpc>
              <a:spcBef>
                <a:spcPct val="0"/>
              </a:spcBef>
            </a:pPr>
            <a:r>
              <a:rPr lang="en-US" sz="3999">
                <a:solidFill>
                  <a:srgbClr val="FFFFFF"/>
                </a:solidFill>
                <a:latin typeface="DM Sans"/>
              </a:rPr>
              <a:t>The government can keep a track of unsafe drivers like this and can fine them remotely resulting in reduced loads on traffic police responsible for the same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290" r="0" b="12361"/>
          <a:stretch>
            <a:fillRect/>
          </a:stretch>
        </p:blipFill>
        <p:spPr>
          <a:xfrm>
            <a:off x="0" y="0"/>
            <a:ext cx="18288000" cy="10287000"/>
          </a:xfrm>
          <a:prstGeom prst="rect">
            <a:avLst/>
          </a:prstGeom>
        </p:spPr>
      </p:pic>
      <p:sp>
        <p:nvSpPr>
          <p:cNvPr name="TextBox 3" id="3"/>
          <p:cNvSpPr txBox="true"/>
          <p:nvPr/>
        </p:nvSpPr>
        <p:spPr>
          <a:xfrm rot="0">
            <a:off x="1028700" y="-21916"/>
            <a:ext cx="12129983" cy="2596515"/>
          </a:xfrm>
          <a:prstGeom prst="rect">
            <a:avLst/>
          </a:prstGeom>
        </p:spPr>
        <p:txBody>
          <a:bodyPr anchor="t" rtlCol="false" tIns="0" lIns="0" bIns="0" rIns="0">
            <a:spAutoFit/>
          </a:bodyPr>
          <a:lstStyle/>
          <a:p>
            <a:pPr>
              <a:lnSpc>
                <a:spcPts val="20160"/>
              </a:lnSpc>
            </a:pPr>
            <a:r>
              <a:rPr lang="en-US" sz="14400">
                <a:solidFill>
                  <a:srgbClr val="FFFFFF"/>
                </a:solidFill>
                <a:latin typeface="Poppins ExtraBold"/>
              </a:rPr>
              <a:t>Thank You</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18089" y="9258300"/>
            <a:ext cx="16666792" cy="2104183"/>
          </a:xfrm>
          <a:prstGeom prst="rect">
            <a:avLst/>
          </a:prstGeom>
        </p:spPr>
      </p:pic>
      <p:sp>
        <p:nvSpPr>
          <p:cNvPr name="TextBox 5" id="5"/>
          <p:cNvSpPr txBox="true"/>
          <p:nvPr/>
        </p:nvSpPr>
        <p:spPr>
          <a:xfrm rot="0">
            <a:off x="7626529" y="5339861"/>
            <a:ext cx="11569681" cy="3099787"/>
          </a:xfrm>
          <a:prstGeom prst="rect">
            <a:avLst/>
          </a:prstGeom>
        </p:spPr>
        <p:txBody>
          <a:bodyPr anchor="t" rtlCol="false" tIns="0" lIns="0" bIns="0" rIns="0">
            <a:spAutoFit/>
          </a:bodyPr>
          <a:lstStyle/>
          <a:p>
            <a:pPr algn="just">
              <a:lnSpc>
                <a:spcPts val="7645"/>
              </a:lnSpc>
            </a:pPr>
            <a:r>
              <a:rPr lang="en-US" sz="5461">
                <a:solidFill>
                  <a:srgbClr val="FFFFFF"/>
                </a:solidFill>
                <a:latin typeface="DM Sans"/>
              </a:rPr>
              <a:t>MADE BY :-</a:t>
            </a:r>
          </a:p>
          <a:p>
            <a:pPr algn="just">
              <a:lnSpc>
                <a:spcPts val="7645"/>
              </a:lnSpc>
            </a:pPr>
            <a:r>
              <a:rPr lang="en-US" sz="5461">
                <a:solidFill>
                  <a:srgbClr val="FFFFFF"/>
                </a:solidFill>
                <a:latin typeface="DM Sans"/>
              </a:rPr>
              <a:t> ATUL KIRTI-RA2011029010010</a:t>
            </a:r>
          </a:p>
          <a:p>
            <a:pPr algn="just">
              <a:lnSpc>
                <a:spcPts val="7645"/>
              </a:lnSpc>
            </a:pPr>
            <a:r>
              <a:rPr lang="en-US" sz="5461">
                <a:solidFill>
                  <a:srgbClr val="FFFFFF"/>
                </a:solidFill>
                <a:latin typeface="DM Sans"/>
              </a:rPr>
              <a:t>ANKITA DAS-RA2011029010023</a:t>
            </a:r>
          </a:p>
          <a:p>
            <a:pPr algn="just">
              <a:lnSpc>
                <a:spcPts val="974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17469370" y="3354920"/>
            <a:ext cx="898051" cy="898051"/>
            <a:chOff x="0" y="0"/>
            <a:chExt cx="812800" cy="812800"/>
          </a:xfrm>
        </p:grpSpPr>
        <p:sp>
          <p:nvSpPr>
            <p:cNvPr name="Freeform 3" id="3"/>
            <p:cNvSpPr/>
            <p:nvPr/>
          </p:nvSpPr>
          <p:spPr>
            <a:xfrm>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C182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40"/>
                </a:lnSpc>
              </a:pPr>
            </a:p>
          </p:txBody>
        </p:sp>
      </p:grpSp>
      <p:sp>
        <p:nvSpPr>
          <p:cNvPr name="TextBox 5" id="5"/>
          <p:cNvSpPr txBox="true"/>
          <p:nvPr/>
        </p:nvSpPr>
        <p:spPr>
          <a:xfrm rot="0">
            <a:off x="7151376" y="602575"/>
            <a:ext cx="6995747" cy="904874"/>
          </a:xfrm>
          <a:prstGeom prst="rect">
            <a:avLst/>
          </a:prstGeom>
        </p:spPr>
        <p:txBody>
          <a:bodyPr anchor="t" rtlCol="false" tIns="0" lIns="0" bIns="0" rIns="0">
            <a:spAutoFit/>
          </a:bodyPr>
          <a:lstStyle/>
          <a:p>
            <a:pPr>
              <a:lnSpc>
                <a:spcPts val="6599"/>
              </a:lnSpc>
            </a:pPr>
            <a:r>
              <a:rPr lang="en-US" sz="5999">
                <a:solidFill>
                  <a:srgbClr val="FFBD59"/>
                </a:solidFill>
                <a:latin typeface="Poppins Medium Bold"/>
              </a:rPr>
              <a:t>ABSTRACT</a:t>
            </a:r>
          </a:p>
        </p:txBody>
      </p:sp>
      <p:sp>
        <p:nvSpPr>
          <p:cNvPr name="TextBox 6" id="6"/>
          <p:cNvSpPr txBox="true"/>
          <p:nvPr/>
        </p:nvSpPr>
        <p:spPr>
          <a:xfrm rot="0">
            <a:off x="0" y="2171564"/>
            <a:ext cx="17809393" cy="6881884"/>
          </a:xfrm>
          <a:prstGeom prst="rect">
            <a:avLst/>
          </a:prstGeom>
        </p:spPr>
        <p:txBody>
          <a:bodyPr anchor="t" rtlCol="false" tIns="0" lIns="0" bIns="0" rIns="0">
            <a:spAutoFit/>
          </a:bodyPr>
          <a:lstStyle/>
          <a:p>
            <a:pPr algn="ctr" marL="768540" indent="-384270" lvl="1">
              <a:lnSpc>
                <a:spcPts val="4983"/>
              </a:lnSpc>
              <a:buFont typeface="Arial"/>
              <a:buChar char="•"/>
            </a:pPr>
            <a:r>
              <a:rPr lang="en-US" sz="3559">
                <a:solidFill>
                  <a:srgbClr val="FAFAFA"/>
                </a:solidFill>
                <a:latin typeface="DM Sans"/>
              </a:rPr>
              <a:t>T</a:t>
            </a:r>
            <a:r>
              <a:rPr lang="en-US" sz="3559">
                <a:solidFill>
                  <a:srgbClr val="FAFAFA"/>
                </a:solidFill>
                <a:latin typeface="DM Sans"/>
              </a:rPr>
              <a:t>he victim faces a lot of trouble such as financial trouble due to medical bills and absence at work due to the accident, car repairing charges to be paid since the insurance companies only covered a fraction of the cost involved in repairing due to lack of evidences from the accident.</a:t>
            </a:r>
          </a:p>
          <a:p>
            <a:pPr algn="ctr">
              <a:lnSpc>
                <a:spcPts val="4983"/>
              </a:lnSpc>
            </a:pPr>
          </a:p>
          <a:p>
            <a:pPr algn="ctr">
              <a:lnSpc>
                <a:spcPts val="4983"/>
              </a:lnSpc>
            </a:pPr>
          </a:p>
          <a:p>
            <a:pPr algn="ctr" marL="768540" indent="-384270" lvl="1">
              <a:lnSpc>
                <a:spcPts val="4983"/>
              </a:lnSpc>
              <a:buFont typeface="Arial"/>
              <a:buChar char="•"/>
            </a:pPr>
            <a:r>
              <a:rPr lang="en-US" sz="3559">
                <a:solidFill>
                  <a:srgbClr val="FAFAFA"/>
                </a:solidFill>
                <a:latin typeface="DM Sans"/>
              </a:rPr>
              <a:t> Meanwhile, the culprit enjoys his/her time out of jail and tries his/her best to manipulate the evidences (if any) in his/her favor.</a:t>
            </a:r>
          </a:p>
          <a:p>
            <a:pPr algn="ctr">
              <a:lnSpc>
                <a:spcPts val="4983"/>
              </a:lnSpc>
            </a:pPr>
          </a:p>
          <a:p>
            <a:pPr algn="ctr">
              <a:lnSpc>
                <a:spcPts val="4983"/>
              </a:lnSpc>
            </a:pPr>
          </a:p>
          <a:p>
            <a:pPr algn="ctr" marL="768540" indent="-384270" lvl="1">
              <a:lnSpc>
                <a:spcPts val="4983"/>
              </a:lnSpc>
              <a:buFont typeface="Arial"/>
              <a:buChar char="•"/>
            </a:pPr>
            <a:r>
              <a:rPr lang="en-US" sz="3559">
                <a:solidFill>
                  <a:srgbClr val="FAFAFA"/>
                </a:solidFill>
                <a:latin typeface="DM Sans"/>
              </a:rPr>
              <a:t>This is the usual aftermath of an accident in third war countries.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7613818" y="-77651"/>
            <a:ext cx="898051" cy="898051"/>
            <a:chOff x="0" y="0"/>
            <a:chExt cx="812800" cy="812800"/>
          </a:xfrm>
        </p:grpSpPr>
        <p:sp>
          <p:nvSpPr>
            <p:cNvPr name="Freeform 3" id="3"/>
            <p:cNvSpPr/>
            <p:nvPr/>
          </p:nvSpPr>
          <p:spPr>
            <a:xfrm>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C182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109495" y="9388949"/>
            <a:ext cx="898051" cy="898051"/>
            <a:chOff x="0" y="0"/>
            <a:chExt cx="812800" cy="812800"/>
          </a:xfrm>
        </p:grpSpPr>
        <p:sp>
          <p:nvSpPr>
            <p:cNvPr name="Freeform 6" id="6"/>
            <p:cNvSpPr/>
            <p:nvPr/>
          </p:nvSpPr>
          <p:spPr>
            <a:xfrm>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C182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240"/>
                </a:lnSpc>
              </a:pPr>
            </a:p>
          </p:txBody>
        </p:sp>
      </p:grpSp>
      <p:pic>
        <p:nvPicPr>
          <p:cNvPr name="Picture 8" id="8"/>
          <p:cNvPicPr>
            <a:picLocks noChangeAspect="true"/>
          </p:cNvPicPr>
          <p:nvPr/>
        </p:nvPicPr>
        <p:blipFill>
          <a:blip r:embed="rId2">
            <a:alphaModFix amt="26000"/>
          </a:blip>
          <a:srcRect l="0" t="0" r="0" b="0"/>
          <a:stretch>
            <a:fillRect/>
          </a:stretch>
        </p:blipFill>
        <p:spPr>
          <a:xfrm flipH="false" flipV="false" rot="0">
            <a:off x="2108906" y="3155656"/>
            <a:ext cx="15150394" cy="4620870"/>
          </a:xfrm>
          <a:prstGeom prst="rect">
            <a:avLst/>
          </a:prstGeom>
        </p:spPr>
      </p:pic>
      <p:sp>
        <p:nvSpPr>
          <p:cNvPr name="TextBox 9" id="9"/>
          <p:cNvSpPr txBox="true"/>
          <p:nvPr/>
        </p:nvSpPr>
        <p:spPr>
          <a:xfrm rot="0">
            <a:off x="1028700" y="2647565"/>
            <a:ext cx="17259300" cy="5541803"/>
          </a:xfrm>
          <a:prstGeom prst="rect">
            <a:avLst/>
          </a:prstGeom>
        </p:spPr>
        <p:txBody>
          <a:bodyPr anchor="t" rtlCol="false" tIns="0" lIns="0" bIns="0" rIns="0">
            <a:spAutoFit/>
          </a:bodyPr>
          <a:lstStyle/>
          <a:p>
            <a:pPr marL="1148328" indent="-574164" lvl="1">
              <a:lnSpc>
                <a:spcPts val="7446"/>
              </a:lnSpc>
              <a:buFont typeface="Arial"/>
              <a:buChar char="•"/>
            </a:pPr>
            <a:r>
              <a:rPr lang="en-US" sz="5318">
                <a:solidFill>
                  <a:srgbClr val="292929"/>
                </a:solidFill>
                <a:latin typeface="Livvic Bold"/>
              </a:rPr>
              <a:t>OVERSPEEDING</a:t>
            </a:r>
          </a:p>
          <a:p>
            <a:pPr marL="1148328" indent="-574164" lvl="1">
              <a:lnSpc>
                <a:spcPts val="7446"/>
              </a:lnSpc>
              <a:buFont typeface="Arial"/>
              <a:buChar char="•"/>
            </a:pPr>
            <a:r>
              <a:rPr lang="en-US" sz="5318">
                <a:solidFill>
                  <a:srgbClr val="292929"/>
                </a:solidFill>
                <a:latin typeface="Livvic Bold"/>
              </a:rPr>
              <a:t>RASH DRIVING </a:t>
            </a:r>
          </a:p>
          <a:p>
            <a:pPr marL="1148328" indent="-574164" lvl="1">
              <a:lnSpc>
                <a:spcPts val="7446"/>
              </a:lnSpc>
              <a:buFont typeface="Arial"/>
              <a:buChar char="•"/>
            </a:pPr>
            <a:r>
              <a:rPr lang="en-US" sz="5318">
                <a:solidFill>
                  <a:srgbClr val="292929"/>
                </a:solidFill>
                <a:latin typeface="Livvic Bold"/>
              </a:rPr>
              <a:t>ILL-MAINTAINED CAR</a:t>
            </a:r>
          </a:p>
          <a:p>
            <a:pPr marL="1105149" indent="-552575" lvl="1">
              <a:lnSpc>
                <a:spcPts val="7166"/>
              </a:lnSpc>
              <a:buFont typeface="Arial"/>
              <a:buChar char="•"/>
            </a:pPr>
            <a:r>
              <a:rPr lang="en-US" sz="5118">
                <a:solidFill>
                  <a:srgbClr val="292929"/>
                </a:solidFill>
                <a:latin typeface="Livvic Bold"/>
              </a:rPr>
              <a:t>NOT FOLLOWING RULES SUCH AS JUMPING RED LIGHTS,NOT FOLLOWING LANES ETC</a:t>
            </a:r>
          </a:p>
          <a:p>
            <a:pPr>
              <a:lnSpc>
                <a:spcPts val="7446"/>
              </a:lnSpc>
            </a:pPr>
          </a:p>
        </p:txBody>
      </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235496" y="7433103"/>
            <a:ext cx="7315200" cy="2404872"/>
          </a:xfrm>
          <a:prstGeom prst="rect">
            <a:avLst/>
          </a:prstGeom>
        </p:spPr>
      </p:pic>
      <p:sp>
        <p:nvSpPr>
          <p:cNvPr name="TextBox 11" id="11"/>
          <p:cNvSpPr txBox="true"/>
          <p:nvPr/>
        </p:nvSpPr>
        <p:spPr>
          <a:xfrm rot="0">
            <a:off x="1422080" y="820400"/>
            <a:ext cx="15837220" cy="1733549"/>
          </a:xfrm>
          <a:prstGeom prst="rect">
            <a:avLst/>
          </a:prstGeom>
        </p:spPr>
        <p:txBody>
          <a:bodyPr anchor="t" rtlCol="false" tIns="0" lIns="0" bIns="0" rIns="0">
            <a:spAutoFit/>
          </a:bodyPr>
          <a:lstStyle/>
          <a:p>
            <a:pPr algn="ctr">
              <a:lnSpc>
                <a:spcPts val="6599"/>
              </a:lnSpc>
            </a:pPr>
            <a:r>
              <a:rPr lang="en-US" sz="5999">
                <a:solidFill>
                  <a:srgbClr val="004AAD"/>
                </a:solidFill>
                <a:latin typeface="Poppins Medium Bold"/>
              </a:rPr>
              <a:t>THE MAIN CAUSES OF ROAD ACCIDENTS :-</a:t>
            </a:r>
          </a:p>
          <a:p>
            <a:pPr algn="ctr">
              <a:lnSpc>
                <a:spcPts val="65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415935"/>
            <a:ext cx="18288000" cy="10702935"/>
            <a:chOff x="0" y="0"/>
            <a:chExt cx="24384000" cy="14270579"/>
          </a:xfrm>
        </p:grpSpPr>
        <p:pic>
          <p:nvPicPr>
            <p:cNvPr name="Picture 4" id="4"/>
            <p:cNvPicPr>
              <a:picLocks noChangeAspect="true"/>
            </p:cNvPicPr>
            <p:nvPr/>
          </p:nvPicPr>
          <p:blipFill>
            <a:blip r:embed="rId3">
              <a:alphaModFix amt="23000"/>
            </a:blip>
            <a:srcRect l="3117" t="0" r="3117" b="0"/>
            <a:stretch>
              <a:fillRect/>
            </a:stretch>
          </p:blipFill>
          <p:spPr>
            <a:xfrm>
              <a:off x="0" y="0"/>
              <a:ext cx="24384000" cy="14270579"/>
            </a:xfrm>
            <a:prstGeom prst="rect">
              <a:avLst/>
            </a:prstGeom>
          </p:spPr>
        </p:pic>
      </p:grpSp>
      <p:grpSp>
        <p:nvGrpSpPr>
          <p:cNvPr name="Group 5" id="5"/>
          <p:cNvGrpSpPr/>
          <p:nvPr/>
        </p:nvGrpSpPr>
        <p:grpSpPr>
          <a:xfrm rot="0">
            <a:off x="1028700" y="6484437"/>
            <a:ext cx="470589" cy="1141589"/>
            <a:chOff x="0" y="0"/>
            <a:chExt cx="425917" cy="1033220"/>
          </a:xfrm>
        </p:grpSpPr>
        <p:sp>
          <p:nvSpPr>
            <p:cNvPr name="Freeform 6" id="6"/>
            <p:cNvSpPr/>
            <p:nvPr/>
          </p:nvSpPr>
          <p:spPr>
            <a:xfrm>
              <a:off x="0" y="0"/>
              <a:ext cx="425917" cy="1033220"/>
            </a:xfrm>
            <a:custGeom>
              <a:avLst/>
              <a:gdLst/>
              <a:ahLst/>
              <a:cxnLst/>
              <a:rect r="r" b="b" t="t" l="l"/>
              <a:pathLst>
                <a:path h="1033220" w="425917">
                  <a:moveTo>
                    <a:pt x="0" y="0"/>
                  </a:moveTo>
                  <a:lnTo>
                    <a:pt x="425917" y="0"/>
                  </a:lnTo>
                  <a:lnTo>
                    <a:pt x="425917" y="1033220"/>
                  </a:lnTo>
                  <a:lnTo>
                    <a:pt x="0" y="1033220"/>
                  </a:lnTo>
                  <a:close/>
                </a:path>
              </a:pathLst>
            </a:custGeom>
            <a:solidFill>
              <a:srgbClr val="BC182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240"/>
                </a:lnSpc>
              </a:pPr>
            </a:p>
          </p:txBody>
        </p:sp>
      </p:grpSp>
      <p:sp>
        <p:nvSpPr>
          <p:cNvPr name="TextBox 8" id="8"/>
          <p:cNvSpPr txBox="true"/>
          <p:nvPr/>
        </p:nvSpPr>
        <p:spPr>
          <a:xfrm rot="0">
            <a:off x="1342529" y="904875"/>
            <a:ext cx="15602943" cy="1094740"/>
          </a:xfrm>
          <a:prstGeom prst="rect">
            <a:avLst/>
          </a:prstGeom>
        </p:spPr>
        <p:txBody>
          <a:bodyPr anchor="t" rtlCol="false" tIns="0" lIns="0" bIns="0" rIns="0">
            <a:spAutoFit/>
          </a:bodyPr>
          <a:lstStyle/>
          <a:p>
            <a:pPr algn="ctr">
              <a:lnSpc>
                <a:spcPts val="8959"/>
              </a:lnSpc>
              <a:spcBef>
                <a:spcPct val="0"/>
              </a:spcBef>
            </a:pPr>
            <a:r>
              <a:rPr lang="en-US" sz="6399">
                <a:solidFill>
                  <a:srgbClr val="FFBD59"/>
                </a:solidFill>
                <a:latin typeface="DM Sans"/>
              </a:rPr>
              <a:t>EXISTING RESOURCES TO CATCH THEM :-</a:t>
            </a:r>
          </a:p>
        </p:txBody>
      </p:sp>
      <p:sp>
        <p:nvSpPr>
          <p:cNvPr name="TextBox 9" id="9"/>
          <p:cNvSpPr txBox="true"/>
          <p:nvPr/>
        </p:nvSpPr>
        <p:spPr>
          <a:xfrm rot="0">
            <a:off x="2783715" y="3734270"/>
            <a:ext cx="13465692" cy="5529336"/>
          </a:xfrm>
          <a:prstGeom prst="rect">
            <a:avLst/>
          </a:prstGeom>
        </p:spPr>
        <p:txBody>
          <a:bodyPr anchor="t" rtlCol="false" tIns="0" lIns="0" bIns="0" rIns="0">
            <a:spAutoFit/>
          </a:bodyPr>
          <a:lstStyle/>
          <a:p>
            <a:pPr marL="1130514" indent="-565257" lvl="1">
              <a:lnSpc>
                <a:spcPts val="7330"/>
              </a:lnSpc>
              <a:buFont typeface="Arial"/>
              <a:buChar char="•"/>
            </a:pPr>
            <a:r>
              <a:rPr lang="en-US" sz="5236">
                <a:solidFill>
                  <a:srgbClr val="FFFFFF"/>
                </a:solidFill>
                <a:latin typeface="DM Sans"/>
              </a:rPr>
              <a:t>CCTV CAMERAS</a:t>
            </a:r>
          </a:p>
          <a:p>
            <a:pPr marL="1130514" indent="-565257" lvl="1">
              <a:lnSpc>
                <a:spcPts val="7330"/>
              </a:lnSpc>
              <a:buFont typeface="Arial"/>
              <a:buChar char="•"/>
            </a:pPr>
            <a:r>
              <a:rPr lang="en-US" sz="5236">
                <a:solidFill>
                  <a:srgbClr val="FFFFFF"/>
                </a:solidFill>
                <a:latin typeface="DM Sans"/>
              </a:rPr>
              <a:t>PETROLING CARS</a:t>
            </a:r>
          </a:p>
          <a:p>
            <a:pPr marL="1130514" indent="-565257" lvl="1">
              <a:lnSpc>
                <a:spcPts val="7330"/>
              </a:lnSpc>
              <a:buFont typeface="Arial"/>
              <a:buChar char="•"/>
            </a:pPr>
            <a:r>
              <a:rPr lang="en-US" sz="5236">
                <a:solidFill>
                  <a:srgbClr val="FFFFFF"/>
                </a:solidFill>
                <a:latin typeface="DM Sans"/>
              </a:rPr>
              <a:t>SPEED CAMERAS/RADARS</a:t>
            </a:r>
          </a:p>
          <a:p>
            <a:pPr marL="1130514" indent="-565257" lvl="1">
              <a:lnSpc>
                <a:spcPts val="7330"/>
              </a:lnSpc>
              <a:buFont typeface="Arial"/>
              <a:buChar char="•"/>
            </a:pPr>
            <a:r>
              <a:rPr lang="en-US" sz="5236">
                <a:solidFill>
                  <a:srgbClr val="FFFFFF"/>
                </a:solidFill>
                <a:latin typeface="DM Sans"/>
              </a:rPr>
              <a:t>DASHBOARD CAMERA INTEGRATION BY FLEET OPERATORS</a:t>
            </a:r>
          </a:p>
          <a:p>
            <a:pPr>
              <a:lnSpc>
                <a:spcPts val="733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a:off x="0" y="0"/>
            <a:ext cx="18288000" cy="10287000"/>
          </a:xfrm>
          <a:prstGeom prst="rect">
            <a:avLst/>
          </a:prstGeom>
        </p:spPr>
      </p:pic>
      <p:sp>
        <p:nvSpPr>
          <p:cNvPr name="TextBox 3" id="3"/>
          <p:cNvSpPr txBox="true"/>
          <p:nvPr/>
        </p:nvSpPr>
        <p:spPr>
          <a:xfrm rot="0">
            <a:off x="1707028" y="402274"/>
            <a:ext cx="15552272" cy="1733549"/>
          </a:xfrm>
          <a:prstGeom prst="rect">
            <a:avLst/>
          </a:prstGeom>
        </p:spPr>
        <p:txBody>
          <a:bodyPr anchor="t" rtlCol="false" tIns="0" lIns="0" bIns="0" rIns="0">
            <a:spAutoFit/>
          </a:bodyPr>
          <a:lstStyle/>
          <a:p>
            <a:pPr algn="ctr">
              <a:lnSpc>
                <a:spcPts val="6599"/>
              </a:lnSpc>
            </a:pPr>
            <a:r>
              <a:rPr lang="en-US" sz="5999">
                <a:solidFill>
                  <a:srgbClr val="FFDE59"/>
                </a:solidFill>
                <a:latin typeface="Poppins Medium"/>
              </a:rPr>
              <a:t>SOME DISADVANTAGES OF PRE EXISTING SOLUTIONS </a:t>
            </a:r>
          </a:p>
        </p:txBody>
      </p:sp>
      <p:sp>
        <p:nvSpPr>
          <p:cNvPr name="TextBox 4" id="4"/>
          <p:cNvSpPr txBox="true"/>
          <p:nvPr/>
        </p:nvSpPr>
        <p:spPr>
          <a:xfrm rot="0">
            <a:off x="0" y="2602548"/>
            <a:ext cx="18288000" cy="18897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AFAFA"/>
                </a:solidFill>
                <a:latin typeface="DM Sans"/>
              </a:rPr>
              <a:t>Privacy Concerns as it records you entire time as well as it can cause a privacy breach to other 3rd party people on the road who are not involved with the crash in any way.</a:t>
            </a:r>
          </a:p>
        </p:txBody>
      </p:sp>
      <p:sp>
        <p:nvSpPr>
          <p:cNvPr name="TextBox 5" id="5"/>
          <p:cNvSpPr txBox="true"/>
          <p:nvPr/>
        </p:nvSpPr>
        <p:spPr>
          <a:xfrm rot="0">
            <a:off x="0" y="4959033"/>
            <a:ext cx="18288000" cy="125158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DM Sans"/>
              </a:rPr>
              <a:t>It can only produce video evidence and can not provide any other details such as driver inputs, speed metrics, etc.</a:t>
            </a:r>
          </a:p>
        </p:txBody>
      </p:sp>
      <p:sp>
        <p:nvSpPr>
          <p:cNvPr name="TextBox 6" id="6"/>
          <p:cNvSpPr txBox="true"/>
          <p:nvPr/>
        </p:nvSpPr>
        <p:spPr>
          <a:xfrm rot="0">
            <a:off x="0" y="6677343"/>
            <a:ext cx="18288000" cy="125158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DM Sans"/>
              </a:rPr>
              <a:t>It can only produce video evidence and can not provide any other details such as driver inputs, speed metrics, etc.</a:t>
            </a:r>
          </a:p>
        </p:txBody>
      </p:sp>
      <p:sp>
        <p:nvSpPr>
          <p:cNvPr name="TextBox 7" id="7"/>
          <p:cNvSpPr txBox="true"/>
          <p:nvPr/>
        </p:nvSpPr>
        <p:spPr>
          <a:xfrm rot="0">
            <a:off x="0" y="8395653"/>
            <a:ext cx="18288000" cy="125158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DM Sans"/>
              </a:rPr>
              <a:t>It can only produce video evidence and can not provide any other details such as driver inputs, speed metrics, etc.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7426" b="14970"/>
          <a:stretch>
            <a:fillRect/>
          </a:stretch>
        </p:blipFill>
        <p:spPr>
          <a:xfrm>
            <a:off x="0" y="0"/>
            <a:ext cx="18288000" cy="10287000"/>
          </a:xfrm>
          <a:prstGeom prst="rect">
            <a:avLst/>
          </a:prstGeom>
        </p:spPr>
      </p:pic>
      <p:sp>
        <p:nvSpPr>
          <p:cNvPr name="TextBox 3" id="3"/>
          <p:cNvSpPr txBox="true"/>
          <p:nvPr/>
        </p:nvSpPr>
        <p:spPr>
          <a:xfrm rot="0">
            <a:off x="6808555" y="603250"/>
            <a:ext cx="3738960" cy="1167767"/>
          </a:xfrm>
          <a:prstGeom prst="rect">
            <a:avLst/>
          </a:prstGeom>
        </p:spPr>
        <p:txBody>
          <a:bodyPr anchor="t" rtlCol="false" tIns="0" lIns="0" bIns="0" rIns="0">
            <a:spAutoFit/>
          </a:bodyPr>
          <a:lstStyle/>
          <a:p>
            <a:pPr algn="ctr">
              <a:lnSpc>
                <a:spcPts val="9659"/>
              </a:lnSpc>
              <a:spcBef>
                <a:spcPct val="0"/>
              </a:spcBef>
            </a:pPr>
            <a:r>
              <a:rPr lang="en-US" sz="6899">
                <a:solidFill>
                  <a:srgbClr val="FFFFFF"/>
                </a:solidFill>
                <a:latin typeface="DM Serif Display"/>
              </a:rPr>
              <a:t>NOVELTY</a:t>
            </a:r>
          </a:p>
        </p:txBody>
      </p:sp>
      <p:sp>
        <p:nvSpPr>
          <p:cNvPr name="TextBox 4" id="4"/>
          <p:cNvSpPr txBox="true"/>
          <p:nvPr/>
        </p:nvSpPr>
        <p:spPr>
          <a:xfrm rot="0">
            <a:off x="0" y="2891790"/>
            <a:ext cx="18288000" cy="5170170"/>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DM Sans"/>
              </a:rPr>
              <a:t>We are proposing a unique and Novel idea of standardizing the use of physical OBD port reading devices and using the data metrics provided by them to recreate a visual representation of what exactly happend during the accident by using the data taken from the OBD port of driver's inputs before the accident &amp; using machine learning and AI algorithms along with this data to recreate a 3D visual/graphical video format, which can be taken into account while resolution of accidents in courts.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7817411" y="7090810"/>
            <a:ext cx="470589" cy="1522120"/>
            <a:chOff x="0" y="0"/>
            <a:chExt cx="425917" cy="1377627"/>
          </a:xfrm>
        </p:grpSpPr>
        <p:sp>
          <p:nvSpPr>
            <p:cNvPr name="Freeform 3" id="3"/>
            <p:cNvSpPr/>
            <p:nvPr/>
          </p:nvSpPr>
          <p:spPr>
            <a:xfrm>
              <a:off x="0" y="0"/>
              <a:ext cx="425917" cy="1377627"/>
            </a:xfrm>
            <a:custGeom>
              <a:avLst/>
              <a:gdLst/>
              <a:ahLst/>
              <a:cxnLst/>
              <a:rect r="r" b="b" t="t" l="l"/>
              <a:pathLst>
                <a:path h="1377627" w="425917">
                  <a:moveTo>
                    <a:pt x="0" y="0"/>
                  </a:moveTo>
                  <a:lnTo>
                    <a:pt x="425917" y="0"/>
                  </a:lnTo>
                  <a:lnTo>
                    <a:pt x="425917" y="1377627"/>
                  </a:lnTo>
                  <a:lnTo>
                    <a:pt x="0" y="1377627"/>
                  </a:lnTo>
                  <a:close/>
                </a:path>
              </a:pathLst>
            </a:custGeom>
            <a:solidFill>
              <a:srgbClr val="BC182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40"/>
                </a:lnSpc>
              </a:pPr>
            </a:p>
          </p:txBody>
        </p:sp>
      </p:grpSp>
      <p:pic>
        <p:nvPicPr>
          <p:cNvPr name="Picture 5" id="5"/>
          <p:cNvPicPr>
            <a:picLocks noChangeAspect="true"/>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16226" y="2813526"/>
            <a:ext cx="14120345" cy="4659948"/>
          </a:xfrm>
          <a:prstGeom prst="rect">
            <a:avLst/>
          </a:prstGeom>
        </p:spPr>
      </p:pic>
      <p:sp>
        <p:nvSpPr>
          <p:cNvPr name="TextBox 6" id="6"/>
          <p:cNvSpPr txBox="true"/>
          <p:nvPr/>
        </p:nvSpPr>
        <p:spPr>
          <a:xfrm rot="0">
            <a:off x="6622255" y="1028700"/>
            <a:ext cx="8914316" cy="904874"/>
          </a:xfrm>
          <a:prstGeom prst="rect">
            <a:avLst/>
          </a:prstGeom>
        </p:spPr>
        <p:txBody>
          <a:bodyPr anchor="t" rtlCol="false" tIns="0" lIns="0" bIns="0" rIns="0">
            <a:spAutoFit/>
          </a:bodyPr>
          <a:lstStyle/>
          <a:p>
            <a:pPr>
              <a:lnSpc>
                <a:spcPts val="6599"/>
              </a:lnSpc>
            </a:pPr>
            <a:r>
              <a:rPr lang="en-US" sz="5999">
                <a:solidFill>
                  <a:srgbClr val="292929"/>
                </a:solidFill>
                <a:latin typeface="Poppins ExtraBold"/>
              </a:rPr>
              <a:t>OBD PORTS</a:t>
            </a:r>
          </a:p>
        </p:txBody>
      </p:sp>
      <p:sp>
        <p:nvSpPr>
          <p:cNvPr name="TextBox 7" id="7"/>
          <p:cNvSpPr txBox="true"/>
          <p:nvPr/>
        </p:nvSpPr>
        <p:spPr>
          <a:xfrm rot="0">
            <a:off x="0" y="3551076"/>
            <a:ext cx="18288000" cy="3301052"/>
          </a:xfrm>
          <a:prstGeom prst="rect">
            <a:avLst/>
          </a:prstGeom>
        </p:spPr>
        <p:txBody>
          <a:bodyPr anchor="t" rtlCol="false" tIns="0" lIns="0" bIns="0" rIns="0">
            <a:spAutoFit/>
          </a:bodyPr>
          <a:lstStyle/>
          <a:p>
            <a:pPr algn="ctr">
              <a:lnSpc>
                <a:spcPts val="6527"/>
              </a:lnSpc>
              <a:spcBef>
                <a:spcPct val="0"/>
              </a:spcBef>
            </a:pPr>
            <a:r>
              <a:rPr lang="en-US" sz="4662">
                <a:solidFill>
                  <a:srgbClr val="292929"/>
                </a:solidFill>
                <a:latin typeface="Alice"/>
              </a:rPr>
              <a:t>To come up with these constraints of using camera based resolution systems, we can develop a system which can make use of existing technologies and BY INTRODUCING A PHYSICAL DEVICE KNOWN AS AN OBD READER .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48242" y="1882641"/>
            <a:ext cx="7895758" cy="776942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721286" y="2276408"/>
            <a:ext cx="6981892" cy="6981892"/>
          </a:xfrm>
          <a:prstGeom prst="rect">
            <a:avLst/>
          </a:prstGeom>
        </p:spPr>
      </p:pic>
      <p:sp>
        <p:nvSpPr>
          <p:cNvPr name="TextBox 4" id="4"/>
          <p:cNvSpPr txBox="true"/>
          <p:nvPr/>
        </p:nvSpPr>
        <p:spPr>
          <a:xfrm rot="0">
            <a:off x="6371351" y="576263"/>
            <a:ext cx="8914316" cy="904874"/>
          </a:xfrm>
          <a:prstGeom prst="rect">
            <a:avLst/>
          </a:prstGeom>
        </p:spPr>
        <p:txBody>
          <a:bodyPr anchor="t" rtlCol="false" tIns="0" lIns="0" bIns="0" rIns="0">
            <a:spAutoFit/>
          </a:bodyPr>
          <a:lstStyle/>
          <a:p>
            <a:pPr>
              <a:lnSpc>
                <a:spcPts val="6599"/>
              </a:lnSpc>
            </a:pPr>
            <a:r>
              <a:rPr lang="en-US" sz="5999">
                <a:solidFill>
                  <a:srgbClr val="292929"/>
                </a:solidFill>
                <a:latin typeface="Poppins ExtraBold"/>
              </a:rPr>
              <a:t>OBD PORTS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DAFRomnqJrc</dc:identifier>
  <dcterms:modified xsi:type="dcterms:W3CDTF">2011-08-01T06:04:30Z</dcterms:modified>
  <cp:revision>1</cp:revision>
  <dc:title>Connected CAR TECH</dc:title>
</cp:coreProperties>
</file>